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63" r:id="rId6"/>
    <p:sldId id="265" r:id="rId7"/>
    <p:sldId id="259" r:id="rId8"/>
    <p:sldId id="260" r:id="rId9"/>
    <p:sldId id="261" r:id="rId10"/>
    <p:sldId id="262" r:id="rId11"/>
    <p:sldId id="264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4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08B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025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85265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9352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3176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0161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0330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136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46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75967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041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6293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034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4509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5122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125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8979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0DCF6-1B88-45C8-B42C-1D5A8773B0AF}" type="datetimeFigureOut">
              <a:rPr lang="sk-SK" smtClean="0"/>
              <a:pPr/>
              <a:t>4. 2. 2025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084E14E-7AC6-4FE7-A4DC-B91DD37BBBB8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305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www.oami.s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DE82CF-EF76-6AE7-2A77-B9CBF16C3A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813592"/>
            <a:ext cx="9144000" cy="1122898"/>
          </a:xfrm>
        </p:spPr>
        <p:txBody>
          <a:bodyPr>
            <a:normAutofit fontScale="90000"/>
          </a:bodyPr>
          <a:lstStyle/>
          <a:p>
            <a:r>
              <a:rPr lang="sk-SK" b="1" dirty="0">
                <a:latin typeface="Bahnschrift" panose="020B0502040204020203" pitchFamily="34" charset="0"/>
              </a:rPr>
              <a:t>OBCHODNÁ AKADÉMIA MICHALOVCE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B2F499CB-74F9-52A6-E7D2-D5FF60062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983550"/>
            <a:ext cx="9144000" cy="1655762"/>
          </a:xfrm>
        </p:spPr>
        <p:txBody>
          <a:bodyPr/>
          <a:lstStyle/>
          <a:p>
            <a:r>
              <a:rPr lang="sk-SK" sz="4000" dirty="0"/>
              <a:t>Kapušianska 2 Michalovce</a:t>
            </a: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70455B1B-E75F-BD53-5765-FE924466F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923" y="3001854"/>
            <a:ext cx="3282151" cy="3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xmlns="" id="{362810D9-2C5A-477D-949C-C191895477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EB80BBA9-67B1-572A-80CF-07493D5A4F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b="15730"/>
          <a:stretch/>
        </p:blipFill>
        <p:spPr>
          <a:xfrm>
            <a:off x="-179109" y="-9107"/>
            <a:ext cx="12371109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216A4FA-5D29-9A3C-0ED2-83F2C1D8E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480438" cy="5585619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rgbClr val="FFFFFF"/>
                </a:solidFill>
              </a:rPr>
              <a:t>Priority duálneho vzdelávania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38BD81C6-F433-3AA4-4B91-A3479FCFA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3097161"/>
            <a:ext cx="6906491" cy="3657600"/>
          </a:xfrm>
        </p:spPr>
        <p:txBody>
          <a:bodyPr anchor="ctr">
            <a:normAutofit/>
          </a:bodyPr>
          <a:lstStyle/>
          <a:p>
            <a:r>
              <a:rPr lang="sk-SK" sz="2400" b="1" dirty="0">
                <a:solidFill>
                  <a:srgbClr val="FFFFFF"/>
                </a:solidFill>
              </a:rPr>
              <a:t>Teoretické vyučovanie prebieha v škole.</a:t>
            </a:r>
          </a:p>
          <a:p>
            <a:r>
              <a:rPr lang="sk-SK" sz="2400" b="1" dirty="0">
                <a:solidFill>
                  <a:srgbClr val="FFFFFF"/>
                </a:solidFill>
              </a:rPr>
              <a:t>Praktické vyučovanie u renomovaného zamestnávateľa.</a:t>
            </a:r>
          </a:p>
          <a:p>
            <a:r>
              <a:rPr lang="sk-SK" sz="2400" b="1" dirty="0">
                <a:solidFill>
                  <a:srgbClr val="FFFFFF"/>
                </a:solidFill>
              </a:rPr>
              <a:t>Finančná odmena študenta.</a:t>
            </a:r>
          </a:p>
          <a:p>
            <a:r>
              <a:rPr lang="sk-SK" sz="2400" b="1" dirty="0">
                <a:solidFill>
                  <a:srgbClr val="FFFFFF"/>
                </a:solidFill>
              </a:rPr>
              <a:t>Ponuka prvého zamestnania zo strany zamestnávateľa.</a:t>
            </a:r>
          </a:p>
          <a:p>
            <a:r>
              <a:rPr lang="sk-SK" sz="2400" b="1" dirty="0">
                <a:solidFill>
                  <a:srgbClr val="FFFFFF"/>
                </a:solidFill>
              </a:rPr>
              <a:t>Perspektíva uplatnenia na trhu práce.</a:t>
            </a:r>
          </a:p>
          <a:p>
            <a:endParaRPr lang="sk-SK" dirty="0">
              <a:solidFill>
                <a:srgbClr val="FFFFFF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2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73B6F07-1680-3ACF-8F10-8112ACC81F5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8408B"/>
          </a:solidFill>
        </p:spPr>
        <p:txBody>
          <a:bodyPr/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Naše TOP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33274481-F307-279C-26A9-494524B64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Certifikát z účtovníctva Kros Omega</a:t>
            </a:r>
          </a:p>
          <a:p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Získanie certifikátu ECDL</a:t>
            </a:r>
          </a:p>
          <a:p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Štátna skúška z administratívy a korešpondencie </a:t>
            </a:r>
          </a:p>
          <a:p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Projekty školy pre žiakov: </a:t>
            </a:r>
          </a:p>
          <a:p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DofE</a:t>
            </a:r>
          </a:p>
          <a:p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Prepojenie stredoškolského vzdelávania s praxou</a:t>
            </a:r>
          </a:p>
          <a:p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Erasmus</a:t>
            </a:r>
            <a:r>
              <a:rPr lang="sk-SK" b="1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zahraničná prax študentov</a:t>
            </a:r>
          </a:p>
          <a:p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sk-SK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T</a:t>
            </a:r>
            <a:r>
              <a:rPr lang="sk-SK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winning </a:t>
            </a:r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zahraničné partnerstvá so školami</a:t>
            </a:r>
          </a:p>
          <a:p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Prepojenie teórie s praxou vo firmách na Slovensku a v zahraničí</a:t>
            </a:r>
          </a:p>
          <a:p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Sociálne benefity pre žiakov</a:t>
            </a:r>
            <a:r>
              <a:rPr lang="sk-SK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zapožičanie PC</a:t>
            </a:r>
          </a:p>
          <a:p>
            <a:r>
              <a:rPr lang="sk-SK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Nízke  finančné náklady na štúdium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3740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C0A1ED06-4733-4020-9C60-81D4D8014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0CA3509-3AF9-45FE-93ED-57BB5D5E8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7E2C75F7-E421-1A34-CEA2-CC9FFA454E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8141" b="8562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DEFE68B-D33B-CF27-6A9A-008D5DA8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468"/>
            <a:ext cx="10165218" cy="1488332"/>
          </a:xfrm>
        </p:spPr>
        <p:txBody>
          <a:bodyPr anchor="b">
            <a:normAutofit/>
          </a:bodyPr>
          <a:lstStyle/>
          <a:p>
            <a:r>
              <a:rPr lang="sk-SK" sz="4000" b="1" dirty="0">
                <a:solidFill>
                  <a:srgbClr val="FFFFFF"/>
                </a:solidFill>
              </a:rPr>
              <a:t>Všeobecné predmety na OA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2F29370-D330-622B-645A-00A1BC594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1587"/>
            <a:ext cx="10165218" cy="3873910"/>
          </a:xfrm>
        </p:spPr>
        <p:txBody>
          <a:bodyPr>
            <a:normAutofit fontScale="25000" lnSpcReduction="20000"/>
          </a:bodyPr>
          <a:lstStyle/>
          <a:p>
            <a:r>
              <a:rPr lang="sk-SK" sz="9600" b="1" dirty="0">
                <a:solidFill>
                  <a:srgbClr val="FFFFFF"/>
                </a:solidFill>
              </a:rPr>
              <a:t>slovenský jazyk a literatúra</a:t>
            </a:r>
          </a:p>
          <a:p>
            <a:r>
              <a:rPr lang="sk-SK" sz="9600" b="1" dirty="0">
                <a:solidFill>
                  <a:srgbClr val="FFFFFF"/>
                </a:solidFill>
              </a:rPr>
              <a:t>cudzí jazyk – anglický jazyk, ruský a nemecký jazyk</a:t>
            </a:r>
          </a:p>
          <a:p>
            <a:r>
              <a:rPr lang="sk-SK" sz="9600" b="1" dirty="0" smtClean="0">
                <a:solidFill>
                  <a:srgbClr val="FFFFFF"/>
                </a:solidFill>
              </a:rPr>
              <a:t>občianska náuka</a:t>
            </a:r>
          </a:p>
          <a:p>
            <a:r>
              <a:rPr lang="sk-SK" sz="9600" b="1" dirty="0" smtClean="0">
                <a:solidFill>
                  <a:srgbClr val="FFFFFF"/>
                </a:solidFill>
              </a:rPr>
              <a:t>dejepis</a:t>
            </a:r>
            <a:endParaRPr lang="sk-SK" sz="9600" b="1" dirty="0">
              <a:solidFill>
                <a:srgbClr val="FFFFFF"/>
              </a:solidFill>
            </a:endParaRPr>
          </a:p>
          <a:p>
            <a:r>
              <a:rPr lang="sk-SK" sz="9600" b="1" dirty="0" smtClean="0">
                <a:solidFill>
                  <a:srgbClr val="FFFFFF"/>
                </a:solidFill>
              </a:rPr>
              <a:t>matematika</a:t>
            </a:r>
            <a:endParaRPr lang="sk-SK" sz="9600" b="1" dirty="0">
              <a:solidFill>
                <a:srgbClr val="FFFFFF"/>
              </a:solidFill>
            </a:endParaRPr>
          </a:p>
          <a:p>
            <a:r>
              <a:rPr lang="sk-SK" sz="9600" b="1" dirty="0">
                <a:solidFill>
                  <a:srgbClr val="FFFFFF"/>
                </a:solidFill>
              </a:rPr>
              <a:t>biológia</a:t>
            </a:r>
          </a:p>
          <a:p>
            <a:r>
              <a:rPr lang="sk-SK" sz="9600" b="1" dirty="0">
                <a:solidFill>
                  <a:srgbClr val="FFFFFF"/>
                </a:solidFill>
              </a:rPr>
              <a:t>geografia</a:t>
            </a:r>
          </a:p>
          <a:p>
            <a:r>
              <a:rPr lang="sk-SK" sz="9600" b="1" dirty="0">
                <a:solidFill>
                  <a:srgbClr val="FFFFFF"/>
                </a:solidFill>
              </a:rPr>
              <a:t>telesná a športová výchova</a:t>
            </a:r>
          </a:p>
          <a:p>
            <a:endParaRPr lang="sk-SK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5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C0A1ED06-4733-4020-9C60-81D4D8014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0CA3509-3AF9-45FE-93ED-57BB5D5E8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5BA95FCC-6AE3-C95C-4376-70132B115E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32391" b="18271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B38DEC9-F82B-8EF4-74C1-F30067B5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0"/>
            <a:ext cx="10165218" cy="1518101"/>
          </a:xfrm>
        </p:spPr>
        <p:txBody>
          <a:bodyPr anchor="b">
            <a:normAutofit/>
          </a:bodyPr>
          <a:lstStyle/>
          <a:p>
            <a:pPr algn="ctr"/>
            <a:r>
              <a:rPr lang="sk-SK" sz="4000" b="1" dirty="0">
                <a:solidFill>
                  <a:srgbClr val="FFFFFF"/>
                </a:solidFill>
              </a:rPr>
              <a:t>Odborné predmety na OA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92159896-F707-7319-C2A0-6FD976B97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2557"/>
            <a:ext cx="10165218" cy="4400256"/>
          </a:xfrm>
        </p:spPr>
        <p:txBody>
          <a:bodyPr>
            <a:normAutofit fontScale="32500" lnSpcReduction="20000"/>
          </a:bodyPr>
          <a:lstStyle/>
          <a:p>
            <a:r>
              <a:rPr lang="sk-SK" sz="6200" b="1" dirty="0">
                <a:solidFill>
                  <a:srgbClr val="FFFFFF"/>
                </a:solidFill>
              </a:rPr>
              <a:t>e</a:t>
            </a:r>
            <a:r>
              <a:rPr lang="en-US" sz="6200" b="1" dirty="0">
                <a:solidFill>
                  <a:srgbClr val="FFFFFF"/>
                </a:solidFill>
              </a:rPr>
              <a:t>konomika a pr</a:t>
            </a:r>
            <a:r>
              <a:rPr lang="sk-SK" sz="6200" b="1" dirty="0">
                <a:solidFill>
                  <a:srgbClr val="FFFFFF"/>
                </a:solidFill>
              </a:rPr>
              <a:t>ávo</a:t>
            </a:r>
          </a:p>
          <a:p>
            <a:r>
              <a:rPr lang="sk-SK" sz="6200" b="1" dirty="0">
                <a:solidFill>
                  <a:srgbClr val="FFFFFF"/>
                </a:solidFill>
              </a:rPr>
              <a:t>účtovníctvo</a:t>
            </a:r>
          </a:p>
          <a:p>
            <a:r>
              <a:rPr lang="sk-SK" sz="6200" b="1" dirty="0">
                <a:solidFill>
                  <a:srgbClr val="FFFFFF"/>
                </a:solidFill>
              </a:rPr>
              <a:t>administratíva a korešpondencia</a:t>
            </a:r>
          </a:p>
          <a:p>
            <a:r>
              <a:rPr lang="sk-SK" sz="6200" b="1" dirty="0">
                <a:solidFill>
                  <a:srgbClr val="FFFFFF"/>
                </a:solidFill>
              </a:rPr>
              <a:t>i</a:t>
            </a:r>
            <a:r>
              <a:rPr lang="sk-SK" sz="6200" b="1" dirty="0" smtClean="0">
                <a:solidFill>
                  <a:srgbClr val="FFFFFF"/>
                </a:solidFill>
              </a:rPr>
              <a:t>nformačno-komunikačné technológie</a:t>
            </a:r>
            <a:endParaRPr lang="sk-SK" sz="6200" b="1" dirty="0">
              <a:solidFill>
                <a:srgbClr val="FFFFFF"/>
              </a:solidFill>
            </a:endParaRPr>
          </a:p>
          <a:p>
            <a:r>
              <a:rPr lang="sk-SK" sz="6200" b="1" dirty="0">
                <a:solidFill>
                  <a:srgbClr val="FFFFFF"/>
                </a:solidFill>
              </a:rPr>
              <a:t>Inovuj a podnikaj </a:t>
            </a:r>
          </a:p>
          <a:p>
            <a:r>
              <a:rPr lang="sk-SK" sz="6200" b="1" dirty="0">
                <a:solidFill>
                  <a:srgbClr val="FFFFFF"/>
                </a:solidFill>
              </a:rPr>
              <a:t>úvod do makroekonómie</a:t>
            </a:r>
          </a:p>
          <a:p>
            <a:r>
              <a:rPr lang="sk-SK" sz="6200" b="1" dirty="0" smtClean="0">
                <a:solidFill>
                  <a:srgbClr val="FFFFFF"/>
                </a:solidFill>
              </a:rPr>
              <a:t>bankovníctvo, manažment, marketing</a:t>
            </a:r>
          </a:p>
          <a:p>
            <a:r>
              <a:rPr lang="sk-SK" sz="6200" b="1" dirty="0" smtClean="0">
                <a:solidFill>
                  <a:srgbClr val="FFFFFF"/>
                </a:solidFill>
              </a:rPr>
              <a:t>j</a:t>
            </a:r>
            <a:r>
              <a:rPr lang="sk-SK" sz="6200" b="1" dirty="0" smtClean="0">
                <a:solidFill>
                  <a:srgbClr val="FFFFFF"/>
                </a:solidFill>
              </a:rPr>
              <a:t>azyková odborná príprava</a:t>
            </a:r>
          </a:p>
          <a:p>
            <a:r>
              <a:rPr lang="sk-SK" sz="6200" b="1" dirty="0" smtClean="0">
                <a:solidFill>
                  <a:srgbClr val="FFFFFF"/>
                </a:solidFill>
              </a:rPr>
              <a:t>ekonomické cvičenia</a:t>
            </a:r>
          </a:p>
          <a:p>
            <a:r>
              <a:rPr lang="sk-SK" sz="6200" b="1" dirty="0">
                <a:solidFill>
                  <a:srgbClr val="FFFFFF"/>
                </a:solidFill>
              </a:rPr>
              <a:t>k</a:t>
            </a:r>
            <a:r>
              <a:rPr lang="sk-SK" sz="6200" b="1" dirty="0" smtClean="0">
                <a:solidFill>
                  <a:srgbClr val="FFFFFF"/>
                </a:solidFill>
              </a:rPr>
              <a:t>omunikačné zručnosti </a:t>
            </a:r>
          </a:p>
          <a:p>
            <a:r>
              <a:rPr lang="sk-SK" sz="6200" b="1" dirty="0">
                <a:solidFill>
                  <a:srgbClr val="FFFFFF"/>
                </a:solidFill>
              </a:rPr>
              <a:t>p</a:t>
            </a:r>
            <a:r>
              <a:rPr lang="sk-SK" sz="6200" b="1" dirty="0" smtClean="0">
                <a:solidFill>
                  <a:srgbClr val="FFFFFF"/>
                </a:solidFill>
              </a:rPr>
              <a:t>odniková logistika</a:t>
            </a:r>
          </a:p>
          <a:p>
            <a:pPr marL="0" indent="0">
              <a:buNone/>
            </a:pPr>
            <a:endParaRPr lang="sk-SK" sz="6200" b="1" dirty="0">
              <a:solidFill>
                <a:srgbClr val="FFFFFF"/>
              </a:solidFill>
            </a:endParaRPr>
          </a:p>
          <a:p>
            <a:endParaRPr lang="sk-SK" sz="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6C413C2B-C81B-33DD-FF76-BDA312176F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1505" r="7928" b="-2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4E1402C-9CE7-2942-71AA-77A6617B6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FFFFFF"/>
                </a:solidFill>
              </a:rPr>
              <a:t>Odborná prax v 3. a 4. ročníku </a:t>
            </a:r>
            <a:endParaRPr lang="sk-SK" b="1" dirty="0">
              <a:solidFill>
                <a:srgbClr val="FFFFF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2FEBDDA-2C97-9711-2651-18DBBF18C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r>
              <a:rPr lang="sk-SK" sz="2400" b="1" dirty="0">
                <a:solidFill>
                  <a:srgbClr val="FFFFFF"/>
                </a:solidFill>
              </a:rPr>
              <a:t>Odborná prax sa vykonáva v kvalitných slovenských firmách na ekonomických oddeleniach. </a:t>
            </a:r>
          </a:p>
          <a:p>
            <a:r>
              <a:rPr lang="sk-SK" sz="2400" b="1" dirty="0">
                <a:solidFill>
                  <a:srgbClr val="FFFFFF"/>
                </a:solidFill>
              </a:rPr>
              <a:t>V zahraničných firmách cez projekt Erasmus v Taliansku (Bologna, Miláno) a v Česku (Praha)</a:t>
            </a:r>
          </a:p>
          <a:p>
            <a:endParaRPr lang="sk-SK" sz="2000" dirty="0">
              <a:solidFill>
                <a:srgbClr val="FFFFFF"/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EBFB7AD8-2F5A-5FB0-1F2A-A18A49DBA6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49" r="18132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35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!!Rectangle">
            <a:extLst>
              <a:ext uri="{FF2B5EF4-FFF2-40B4-BE49-F238E27FC236}">
                <a16:creationId xmlns:a16="http://schemas.microsoft.com/office/drawing/2014/main" xmlns="" id="{7C432AFE-B3D2-4BFF-BF8F-96C27AFF1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35E9226A-C608-9E63-5E7E-9AE5C2126D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4661"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59AB3B9-ECC2-C329-01B0-7F46BCA5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771988"/>
            <a:ext cx="10506456" cy="1166343"/>
          </a:xfrm>
        </p:spPr>
        <p:txBody>
          <a:bodyPr anchor="b">
            <a:normAutofit/>
          </a:bodyPr>
          <a:lstStyle/>
          <a:p>
            <a:r>
              <a:rPr lang="sk-SK" sz="5000" b="1" dirty="0">
                <a:solidFill>
                  <a:schemeClr val="bg1"/>
                </a:solidFill>
              </a:rPr>
              <a:t>Kam na vysokú školu?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C3CF7E1-106B-5A2A-ABDF-AA1ACB8A6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12258"/>
            <a:ext cx="10506456" cy="4483510"/>
          </a:xfrm>
        </p:spPr>
        <p:txBody>
          <a:bodyPr>
            <a:normAutofit fontScale="47500" lnSpcReduction="20000"/>
          </a:bodyPr>
          <a:lstStyle/>
          <a:p>
            <a:r>
              <a:rPr lang="sk-SK" sz="5100" dirty="0">
                <a:solidFill>
                  <a:schemeClr val="bg1"/>
                </a:solidFill>
              </a:rPr>
              <a:t>Ekonomická univerzita Bratislava – bankovníctvo, financie, manažment, hospodárska informatika</a:t>
            </a:r>
          </a:p>
          <a:p>
            <a:r>
              <a:rPr lang="sk-SK" sz="5100" dirty="0">
                <a:solidFill>
                  <a:schemeClr val="bg1"/>
                </a:solidFill>
              </a:rPr>
              <a:t>Fakulta medzinárodných vzťahov a zahraničného obchodu</a:t>
            </a:r>
          </a:p>
          <a:p>
            <a:r>
              <a:rPr lang="sk-SK" sz="5100" dirty="0">
                <a:solidFill>
                  <a:schemeClr val="bg1"/>
                </a:solidFill>
              </a:rPr>
              <a:t>Verejná správa</a:t>
            </a:r>
          </a:p>
          <a:p>
            <a:r>
              <a:rPr lang="sk-SK" sz="5100" dirty="0">
                <a:solidFill>
                  <a:schemeClr val="bg1"/>
                </a:solidFill>
              </a:rPr>
              <a:t>Sociálna práca</a:t>
            </a:r>
          </a:p>
          <a:p>
            <a:r>
              <a:rPr lang="sk-SK" sz="5100" dirty="0">
                <a:solidFill>
                  <a:schemeClr val="bg1"/>
                </a:solidFill>
              </a:rPr>
              <a:t>Vysoká škola vojenská</a:t>
            </a:r>
          </a:p>
          <a:p>
            <a:r>
              <a:rPr lang="sk-SK" sz="5100" dirty="0">
                <a:solidFill>
                  <a:schemeClr val="bg1"/>
                </a:solidFill>
              </a:rPr>
              <a:t>Právnická fakulta</a:t>
            </a:r>
          </a:p>
          <a:p>
            <a:r>
              <a:rPr lang="sk-SK" sz="5100" dirty="0">
                <a:solidFill>
                  <a:schemeClr val="bg1"/>
                </a:solidFill>
              </a:rPr>
              <a:t>Akadémia policajného zboru</a:t>
            </a:r>
          </a:p>
          <a:p>
            <a:r>
              <a:rPr lang="sk-SK" sz="5100" dirty="0">
                <a:solidFill>
                  <a:schemeClr val="bg1"/>
                </a:solidFill>
              </a:rPr>
              <a:t>Filozofické a pedagogické fakulty</a:t>
            </a:r>
          </a:p>
          <a:p>
            <a:r>
              <a:rPr lang="sk-SK" sz="5100" dirty="0">
                <a:solidFill>
                  <a:schemeClr val="bg1"/>
                </a:solidFill>
              </a:rPr>
              <a:t>Technické univerzity</a:t>
            </a:r>
          </a:p>
          <a:p>
            <a:r>
              <a:rPr lang="sk-SK" sz="5100" dirty="0">
                <a:solidFill>
                  <a:schemeClr val="bg1"/>
                </a:solidFill>
              </a:rPr>
              <a:t>Fakulta telovýchovy a </a:t>
            </a:r>
            <a:r>
              <a:rPr lang="sk-SK" sz="4000" dirty="0">
                <a:solidFill>
                  <a:schemeClr val="bg1"/>
                </a:solidFill>
              </a:rPr>
              <a:t>šport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6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6F725D-FEA4-7587-CF00-924B77A62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664" y="2234311"/>
            <a:ext cx="10515600" cy="1325563"/>
          </a:xfrm>
        </p:spPr>
        <p:txBody>
          <a:bodyPr/>
          <a:lstStyle/>
          <a:p>
            <a:r>
              <a:rPr lang="sk-SK" dirty="0"/>
              <a:t>Obchodná akadémia Michalovce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2C9E9A9-E5F3-1DA4-49A3-71A9D94C0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544" y="31972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k-SK" sz="4000" dirty="0"/>
              <a:t>Naše úspechy, projekty, míľniky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379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825D109-0573-DD52-D356-696FF753418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8408B"/>
          </a:solidFill>
        </p:spPr>
        <p:txBody>
          <a:bodyPr/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Projekt moderné odborné vzdelávanie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9CBAF2F3-A4DB-909F-4128-8A83DC524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k-SK" sz="3300" dirty="0"/>
              <a:t>V rámci tejto aktivity bolo obstarané materiálno-technické vybavenie:</a:t>
            </a:r>
          </a:p>
          <a:p>
            <a:endParaRPr lang="sk-SK" sz="3300" dirty="0"/>
          </a:p>
          <a:p>
            <a:r>
              <a:rPr lang="sk-SK" sz="3300" dirty="0"/>
              <a:t>IKT – počítače, notebooky, dataprojektory, interaktívne tabule, záložné zdroje, softvérové vybavenie (operačný systém, kancelársky balík) notebookov a počítačov, multifunkčné zariadenia, digitálne jazykové laboratórium</a:t>
            </a:r>
          </a:p>
          <a:p>
            <a:r>
              <a:rPr lang="sk-SK" sz="3300" dirty="0"/>
              <a:t>do nasledujúcich odborných učební :</a:t>
            </a:r>
          </a:p>
          <a:p>
            <a:endParaRPr lang="sk-SK" sz="3300" dirty="0"/>
          </a:p>
          <a:p>
            <a:pPr marL="0" indent="0">
              <a:buNone/>
            </a:pPr>
            <a:r>
              <a:rPr lang="sk-SK" sz="3300" dirty="0"/>
              <a:t>  • učebňa 1 - digitálne jazykové laboratórium</a:t>
            </a:r>
          </a:p>
          <a:p>
            <a:pPr marL="0" indent="0">
              <a:buNone/>
            </a:pPr>
            <a:r>
              <a:rPr lang="sk-SK" sz="3300" dirty="0"/>
              <a:t>  • učebňa 2 -  cudzích jazykov</a:t>
            </a:r>
          </a:p>
          <a:p>
            <a:pPr marL="0" indent="0">
              <a:buNone/>
            </a:pPr>
            <a:r>
              <a:rPr lang="sk-SK" sz="3300" dirty="0"/>
              <a:t>  • učebňa 3 -  účtovníctva</a:t>
            </a:r>
          </a:p>
          <a:p>
            <a:pPr marL="0" indent="0">
              <a:buNone/>
            </a:pPr>
            <a:r>
              <a:rPr lang="sk-SK" sz="3300" dirty="0"/>
              <a:t>  • učebňa 4 -  odborná prax - duál</a:t>
            </a:r>
          </a:p>
          <a:p>
            <a:pPr marL="0" indent="0">
              <a:buNone/>
            </a:pPr>
            <a:r>
              <a:rPr lang="sk-SK" sz="3300" dirty="0"/>
              <a:t>  • učebňa 5 -  administratívy a korešpondencie</a:t>
            </a:r>
          </a:p>
          <a:p>
            <a:pPr marL="0" indent="0">
              <a:buNone/>
            </a:pPr>
            <a:r>
              <a:rPr lang="sk-SK" sz="3300" dirty="0"/>
              <a:t>  • učebňa 6 -  ekonomické cvičenia</a:t>
            </a:r>
          </a:p>
          <a:p>
            <a:pPr marL="0" indent="0">
              <a:buNone/>
            </a:pPr>
            <a:r>
              <a:rPr lang="sk-SK" sz="3300" dirty="0"/>
              <a:t>  • učebňa 7 -  predmetov podniková ekonomika, personalistika a daňová sústava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1A8AE067-2EA7-B0E2-6920-92A04E0CA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019" y="5584492"/>
            <a:ext cx="1767993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8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08BC803E-13F3-4DAB-B17C-BEB007616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9D85F1B-3302-4DB9-81B1-038ADCE4DE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356E1F8-ABD0-AF75-9614-D079FA35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036" y="4110564"/>
            <a:ext cx="10563015" cy="20946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Projekt – </a:t>
            </a:r>
            <a:r>
              <a:rPr lang="sk-SK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en-US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dborná </a:t>
            </a:r>
            <a:r>
              <a:rPr lang="sk-SK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en-US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rax duál</a:t>
            </a:r>
            <a:r>
              <a:rPr lang="sk-SK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 vzdelávanie</a:t>
            </a:r>
            <a:endParaRPr lang="en-US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Obrázok 7" descr="Obrázok, na ktorom je vnútri, kancelárska budova, nábytok, stena&#10;&#10;Automaticky generovaný popis">
            <a:extLst>
              <a:ext uri="{FF2B5EF4-FFF2-40B4-BE49-F238E27FC236}">
                <a16:creationId xmlns:a16="http://schemas.microsoft.com/office/drawing/2014/main" xmlns="" id="{EB1420D3-1BF3-F485-9907-5669E4111E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94" b="10793"/>
          <a:stretch/>
        </p:blipFill>
        <p:spPr>
          <a:xfrm>
            <a:off x="20" y="10"/>
            <a:ext cx="6095980" cy="3874578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</p:spPr>
      </p:pic>
      <p:pic>
        <p:nvPicPr>
          <p:cNvPr id="9" name="Obrázok 8" descr="Obrázok, na ktorom je vnútri, kancelárska budova, stena, počítačový monitor&#10;&#10;Automaticky generovaný popis">
            <a:extLst>
              <a:ext uri="{FF2B5EF4-FFF2-40B4-BE49-F238E27FC236}">
                <a16:creationId xmlns:a16="http://schemas.microsoft.com/office/drawing/2014/main" xmlns="" id="{F05610E4-A644-F8EC-76B4-555A42B2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55" r="1" b="1"/>
          <a:stretch/>
        </p:blipFill>
        <p:spPr>
          <a:xfrm>
            <a:off x="6096000" y="-4"/>
            <a:ext cx="6096000" cy="3874594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999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B6E4EB4-3E1D-DE1A-EC71-D8201226DA3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8408B"/>
          </a:solidFill>
        </p:spPr>
        <p:txBody>
          <a:bodyPr/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Projekt - odborná učebňa účtovníctva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xmlns="" id="{84CB4594-2536-FF11-307D-4FC5FD3DA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0320" y="2552788"/>
            <a:ext cx="6151397" cy="309703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34F6F3A3-269E-D975-1704-7BC3AEDF1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01" y="2067617"/>
            <a:ext cx="4444018" cy="249976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0222B272-1601-FC6A-D3C3-CFF209712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10320">
            <a:off x="4500398" y="2425277"/>
            <a:ext cx="2816596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xmlns="" id="{3A930249-8242-4E2B-AF17-C018264883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5BDD999-C5E1-4B3E-A710-7686738191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Obrázok 4" descr="Obrázok, na ktorom je osoba, ošatenie, kravata, chlap">
            <a:extLst>
              <a:ext uri="{FF2B5EF4-FFF2-40B4-BE49-F238E27FC236}">
                <a16:creationId xmlns:a16="http://schemas.microsoft.com/office/drawing/2014/main" xmlns="" id="{1FB72E24-D5ED-4A74-BA4E-1CF95BEEC1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" b="1190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6776B24-73C7-1A62-7AC5-69A3CA89E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453" y="1208225"/>
            <a:ext cx="9795637" cy="2220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Úspešný štart do sféry biznisu a ekonómie</a:t>
            </a:r>
          </a:p>
        </p:txBody>
      </p:sp>
    </p:spTree>
    <p:extLst>
      <p:ext uri="{BB962C8B-B14F-4D97-AF65-F5344CB8AC3E}">
        <p14:creationId xmlns:p14="http://schemas.microsoft.com/office/powerpoint/2010/main" val="102127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EB54B52-6FDF-F207-DEBC-01AC278A22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8408B"/>
          </a:solidFill>
        </p:spPr>
        <p:txBody>
          <a:bodyPr/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Projekt – digitálne jazykové laboratórium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xmlns="" id="{4D884AD9-E36B-AC57-759E-80D73FF85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450" y="2120578"/>
            <a:ext cx="3999323" cy="321715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1610EE7-7B6A-9B2B-9FEF-A4F05E1A7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169" y="2877378"/>
            <a:ext cx="4162261" cy="375537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7A597836-8090-0BA0-0A2F-4FABB11EF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272" y="2394978"/>
            <a:ext cx="2656927" cy="3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CFC5B9D-1731-BBCB-D48F-6389445B5B4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8408B"/>
          </a:solidFill>
        </p:spPr>
        <p:txBody>
          <a:bodyPr/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Projekt – učebňa ekonomické cvičenia</a:t>
            </a:r>
          </a:p>
        </p:txBody>
      </p:sp>
      <p:pic>
        <p:nvPicPr>
          <p:cNvPr id="5" name="Zástupný objekt pre obsah 4" descr="Obrázok, na ktorom je vnútri, stena, kancelárska budova, stôl">
            <a:extLst>
              <a:ext uri="{FF2B5EF4-FFF2-40B4-BE49-F238E27FC236}">
                <a16:creationId xmlns:a16="http://schemas.microsoft.com/office/drawing/2014/main" xmlns="" id="{49646FBB-3DC5-F84E-D63A-957FB7EB0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7" y="1806994"/>
            <a:ext cx="5081047" cy="3335277"/>
          </a:xfrm>
        </p:spPr>
      </p:pic>
      <p:pic>
        <p:nvPicPr>
          <p:cNvPr id="7" name="Obrázok 6" descr="Obrázok, na ktorom je vnútri, kancelárska budova, osoba, nábytok&#10;&#10;Automaticky generovaný popis">
            <a:extLst>
              <a:ext uri="{FF2B5EF4-FFF2-40B4-BE49-F238E27FC236}">
                <a16:creationId xmlns:a16="http://schemas.microsoft.com/office/drawing/2014/main" xmlns="" id="{CBB7272A-4F91-128D-2098-CE59ADF51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64583"/>
            <a:ext cx="5081047" cy="33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C81F5A-790A-6CE7-EDDD-9949C696E73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8408B"/>
          </a:solidFill>
        </p:spPr>
        <p:txBody>
          <a:bodyPr>
            <a:normAutofit fontScale="90000"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Projekt – učebňa predmetov ekonomiky, personalistiky a daňovej sústavy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xmlns="" id="{2C10CCAD-61E7-3D65-F4BC-DB2F8CCCD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087" y="2065714"/>
            <a:ext cx="5397639" cy="3298269"/>
          </a:xfrm>
          <a:prstGeom prst="rect">
            <a:avLst/>
          </a:prstGeom>
        </p:spPr>
      </p:pic>
      <p:pic>
        <p:nvPicPr>
          <p:cNvPr id="6" name="Obrázok 5" descr="Obrázok, na ktorom je text, vnútri, počítač, stena">
            <a:extLst>
              <a:ext uri="{FF2B5EF4-FFF2-40B4-BE49-F238E27FC236}">
                <a16:creationId xmlns:a16="http://schemas.microsoft.com/office/drawing/2014/main" xmlns="" id="{F65DBBF5-128D-C1C7-E2EA-14FF0A288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23535"/>
            <a:ext cx="5863590" cy="376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5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0D98530-1006-02AF-A7A3-3E23B325A56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8408B"/>
          </a:solidFill>
        </p:spPr>
        <p:txBody>
          <a:bodyPr>
            <a:normAutofit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Projekt – odborná učebňa administratívy a korešpondencie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xmlns="" id="{3BA25C4C-C33F-A95E-5894-A90119DA8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391" y="2155453"/>
            <a:ext cx="4798700" cy="310977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1D557DAD-5609-3404-6F5D-BD5A41497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823" y="3429000"/>
            <a:ext cx="4641989" cy="317699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FFFF5459-9D30-994F-A9D3-F338ACA7E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410" y="3261232"/>
            <a:ext cx="1808094" cy="256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1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AF261CD-F681-15DC-2791-D0A023FA814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8408B"/>
          </a:solidFill>
        </p:spPr>
        <p:txBody>
          <a:bodyPr/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Projekt – učebňa cudzích jazykov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xmlns="" id="{354FBFFB-7784-9362-65A6-DB290BF14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77970">
            <a:off x="513774" y="1787957"/>
            <a:ext cx="2548349" cy="345673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86DEDB37-A088-9E5E-C364-EE89EBABF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32970">
            <a:off x="8859708" y="3258313"/>
            <a:ext cx="3164098" cy="3603048"/>
          </a:xfrm>
          <a:prstGeom prst="rect">
            <a:avLst/>
          </a:prstGeom>
        </p:spPr>
      </p:pic>
      <p:pic>
        <p:nvPicPr>
          <p:cNvPr id="7" name="Obrázok 6" descr="Obrázok, na ktorom je vnútri, nábytok, stena, stôl">
            <a:extLst>
              <a:ext uri="{FF2B5EF4-FFF2-40B4-BE49-F238E27FC236}">
                <a16:creationId xmlns:a16="http://schemas.microsoft.com/office/drawing/2014/main" xmlns="" id="{C886E847-F86B-3A5A-D8AF-4CF770FADD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61" y="2582946"/>
            <a:ext cx="5982876" cy="33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 descr="Obrázok, na ktorom je stena, ošatenie, osoba, vnútri&#10;&#10;Automaticky generovaný popis">
            <a:extLst>
              <a:ext uri="{FF2B5EF4-FFF2-40B4-BE49-F238E27FC236}">
                <a16:creationId xmlns:a16="http://schemas.microsoft.com/office/drawing/2014/main" xmlns="" id="{812A7B03-C6D3-58AD-5D6D-BE3A7DAE9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0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Obrázok 6" descr="Obrázok, na ktorom je stena, vnútri, kancelárska budova, ošatenie">
            <a:extLst>
              <a:ext uri="{FF2B5EF4-FFF2-40B4-BE49-F238E27FC236}">
                <a16:creationId xmlns:a16="http://schemas.microsoft.com/office/drawing/2014/main" xmlns="" id="{9EE901ED-10E2-9C37-3FCA-98F378322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4" r="-2" b="33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xmlns="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6D4FCB4-A9A6-50D7-D7C9-9C83A98D1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 fontScale="90000"/>
          </a:bodyPr>
          <a:lstStyle/>
          <a:p>
            <a:r>
              <a:rPr lang="sk-SK" sz="2600" b="1" dirty="0"/>
              <a:t/>
            </a:r>
            <a:br>
              <a:rPr lang="sk-SK" sz="2600" b="1" dirty="0"/>
            </a:br>
            <a:r>
              <a:rPr lang="sk-SK" sz="2600" b="1" dirty="0"/>
              <a:t>Stredoškolská odborná činnosť</a:t>
            </a:r>
            <a:br>
              <a:rPr lang="sk-SK" sz="2600" b="1" dirty="0"/>
            </a:br>
            <a:endParaRPr lang="sk-SK" sz="26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166C4B1-5AFE-034B-3570-25795EBBE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304289"/>
            <a:ext cx="4832803" cy="3872674"/>
          </a:xfrm>
        </p:spPr>
        <p:txBody>
          <a:bodyPr>
            <a:normAutofit fontScale="77500" lnSpcReduction="20000"/>
          </a:bodyPr>
          <a:lstStyle/>
          <a:p>
            <a:r>
              <a:rPr lang="sk-SK" sz="3200" b="1" dirty="0"/>
              <a:t>SOČ – súťaž pre žiakov stredných škôl zameraná na 17 odborov</a:t>
            </a:r>
          </a:p>
          <a:p>
            <a:r>
              <a:rPr lang="sk-SK" sz="3200" b="1" dirty="0"/>
              <a:t>žiaci OA reprezentujú školu a získavajú úspechy v odbore ekonomika a riadenie, pedagogika, psychológia a sociológia. </a:t>
            </a:r>
          </a:p>
          <a:p>
            <a:r>
              <a:rPr lang="sk-SK" sz="3200" b="1" dirty="0"/>
              <a:t>každoročne získavajú úspechy v krajskom alebo celoslovenskom kole</a:t>
            </a:r>
            <a:r>
              <a:rPr lang="sk-SK" sz="3200" dirty="0"/>
              <a:t>. </a:t>
            </a:r>
          </a:p>
          <a:p>
            <a:endParaRPr lang="sk-SK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650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D7B6173-1D58-48E2-83CF-37350F315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F36CA75-CFBF-4844-B719-8FE9EBADA9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4A84B9-E564-4DD0-97F8-DBF1C460C2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A599609-F5C2-4A0B-A992-913F814A63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02382E0-0A09-46AE-B955-B911CAFE7F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DE75D4A-0965-4973-BE75-DECCAC9A96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DBEC871F-62E7-1A38-B875-E957768373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11741" b="88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2575185E-50F2-3337-5B12-BB10C3C799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l="6494" r="9077" b="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43F401B-D82C-D981-6C21-24F09B59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anchor="b">
            <a:normAutofit fontScale="90000"/>
          </a:bodyPr>
          <a:lstStyle/>
          <a:p>
            <a:pPr algn="ctr"/>
            <a:r>
              <a:rPr lang="sk-SK" sz="4800" b="1" dirty="0">
                <a:solidFill>
                  <a:srgbClr val="FFFFFF"/>
                </a:solidFill>
              </a:rPr>
              <a:t/>
            </a:r>
            <a:br>
              <a:rPr lang="sk-SK" sz="4800" b="1" dirty="0">
                <a:solidFill>
                  <a:srgbClr val="FFFFFF"/>
                </a:solidFill>
              </a:rPr>
            </a:br>
            <a:r>
              <a:rPr lang="pt-BR" sz="4800" b="1" dirty="0">
                <a:solidFill>
                  <a:srgbClr val="FFFFFF"/>
                </a:solidFill>
              </a:rPr>
              <a:t>SIP - </a:t>
            </a:r>
            <a:r>
              <a:rPr lang="sk-SK" sz="4800" b="1" dirty="0">
                <a:solidFill>
                  <a:srgbClr val="FFFFFF"/>
                </a:solidFill>
              </a:rPr>
              <a:t>ú</a:t>
            </a:r>
            <a:r>
              <a:rPr lang="pt-BR" sz="4800" b="1" dirty="0">
                <a:solidFill>
                  <a:srgbClr val="FFFFFF"/>
                </a:solidFill>
              </a:rPr>
              <a:t>prava informácií na počítači</a:t>
            </a:r>
            <a:r>
              <a:rPr lang="pt-BR" sz="4800" dirty="0">
                <a:solidFill>
                  <a:srgbClr val="FFFFFF"/>
                </a:solidFill>
              </a:rPr>
              <a:t/>
            </a:r>
            <a:br>
              <a:rPr lang="pt-BR" sz="4800" dirty="0">
                <a:solidFill>
                  <a:srgbClr val="FFFFFF"/>
                </a:solidFill>
              </a:rPr>
            </a:br>
            <a:endParaRPr lang="sk-SK" sz="4800" dirty="0">
              <a:solidFill>
                <a:srgbClr val="FFFFF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3A6B6933-E7A5-BF75-21BF-94CD34FC7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2989006"/>
            <a:ext cx="9801854" cy="3135701"/>
          </a:xfrm>
        </p:spPr>
        <p:txBody>
          <a:bodyPr anchor="t">
            <a:normAutofit/>
          </a:bodyPr>
          <a:lstStyle/>
          <a:p>
            <a:pPr algn="ctr"/>
            <a:r>
              <a:rPr lang="sk-SK" b="1" dirty="0">
                <a:solidFill>
                  <a:srgbClr val="FFFFFF"/>
                </a:solidFill>
              </a:rPr>
              <a:t>SIP – súťaž v spracovaní informácií na počítači.</a:t>
            </a:r>
          </a:p>
          <a:p>
            <a:pPr algn="ctr"/>
            <a:r>
              <a:rPr lang="sk-SK" b="1" dirty="0">
                <a:solidFill>
                  <a:srgbClr val="FFFFFF"/>
                </a:solidFill>
              </a:rPr>
              <a:t>Žiaci súťažia v počítačovej gramotnosti, rozvíjajú svoje zručnosti a využívajú moderné technológie na spracovanie informácií.</a:t>
            </a:r>
          </a:p>
          <a:p>
            <a:pPr algn="ctr"/>
            <a:r>
              <a:rPr lang="sk-SK" b="1" dirty="0">
                <a:solidFill>
                  <a:srgbClr val="FFFFFF"/>
                </a:solidFill>
              </a:rPr>
              <a:t>Žiaci získavajú umiestnenia v krajskom a celoslovenskom kole.</a:t>
            </a:r>
          </a:p>
          <a:p>
            <a:pPr algn="ctr"/>
            <a:endParaRPr lang="sk-SK" sz="1800" dirty="0">
              <a:solidFill>
                <a:srgbClr val="FFFFFF"/>
              </a:solidFill>
            </a:endParaRPr>
          </a:p>
          <a:p>
            <a:pPr algn="ctr"/>
            <a:endParaRPr lang="sk-SK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5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99B3DF3-8CD6-A460-9106-F4EFEF61E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252728"/>
          </a:xfrm>
          <a:solidFill>
            <a:srgbClr val="08408B"/>
          </a:solidFill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/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Štátne skúšky z písania na počítači a korešpondencie</a:t>
            </a:r>
            <a:br>
              <a:rPr lang="pl-PL" dirty="0">
                <a:solidFill>
                  <a:schemeClr val="bg1"/>
                </a:solidFill>
              </a:rPr>
            </a:b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17DA9089-22F5-0E10-2981-74B54B4EF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sz="3200" dirty="0"/>
              <a:t>Žiaci majú možnosť získať ďalší certifikát – štátnu skúšku z písania na PC a hospodárskej korešpondencie </a:t>
            </a:r>
          </a:p>
          <a:p>
            <a:r>
              <a:rPr lang="sk-SK" sz="3200" dirty="0"/>
              <a:t>Obsahom je 10 minútový odpis, vyhotovenie obchodného listu a tabuľky.</a:t>
            </a:r>
          </a:p>
          <a:p>
            <a:r>
              <a:rPr lang="sk-SK" sz="3200" dirty="0"/>
              <a:t>Výhody: umiestnenie na trhu práce, certifikát do profesijného životopisu, práca asistentky a zapisovateľky  na súdoch, v právnych oddeleniach  a iné.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680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0D32804-6A5C-69BE-177C-0025B19B84B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8408B"/>
          </a:solidFill>
        </p:spPr>
        <p:txBody>
          <a:bodyPr>
            <a:noAutofit/>
          </a:bodyPr>
          <a:lstStyle/>
          <a:p>
            <a:r>
              <a:rPr lang="sk-SK" sz="2400" dirty="0">
                <a:solidFill>
                  <a:schemeClr val="bg1"/>
                </a:solidFill>
              </a:rPr>
              <a:t>ECDL- The European Computer Driving Licence - je systém na overovanie (certifikáciu) znalostí a zručností v oblasti práce s výpočtovou technikou určený pre bežného používateľa osobného počítača – žiakom otvorí dvere do sveta IT!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xmlns="" id="{47DAD4F7-C87C-E221-A0DB-1F29B7F6A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896" y="2888540"/>
            <a:ext cx="5246593" cy="326773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A3A062A-9B5F-690B-E189-83352FDBF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465" y="2004158"/>
            <a:ext cx="5171973" cy="326773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74E0FE09-4F1D-CDC3-DB88-4A88F67F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258" y="5489375"/>
            <a:ext cx="3001888" cy="10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855B41E-7C41-A79F-01B7-DDCF487DE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 fontScale="90000"/>
          </a:bodyPr>
          <a:lstStyle/>
          <a:p>
            <a:r>
              <a:rPr lang="sk-SK" sz="3400" b="1" dirty="0"/>
              <a:t/>
            </a:r>
            <a:br>
              <a:rPr lang="sk-SK" sz="3400" b="1" dirty="0"/>
            </a:br>
            <a:r>
              <a:rPr lang="sk-SK" sz="3400" b="1" dirty="0"/>
              <a:t>Olympiáda Mladý účtovník</a:t>
            </a:r>
            <a:r>
              <a:rPr lang="sk-SK" sz="3400" dirty="0"/>
              <a:t/>
            </a:r>
            <a:br>
              <a:rPr lang="sk-SK" sz="3400" dirty="0"/>
            </a:br>
            <a:endParaRPr lang="sk-SK" sz="3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31C6B0FC-82BD-05BD-B603-2EBDB53C1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9974"/>
            <a:ext cx="4619621" cy="4416989"/>
          </a:xfrm>
        </p:spPr>
        <p:txBody>
          <a:bodyPr>
            <a:normAutofit fontScale="92500"/>
          </a:bodyPr>
          <a:lstStyle/>
          <a:p>
            <a:r>
              <a:rPr lang="sk-SK" sz="1800" dirty="0"/>
              <a:t>Organizátorom súťaže je KROS, a. s., Žilina, podporovaná Ekonomickou univerzitou v Bratislave.</a:t>
            </a:r>
          </a:p>
          <a:p>
            <a:r>
              <a:rPr lang="sk-SK" sz="1800" dirty="0"/>
              <a:t>Súťaž je zameraná na účtovanie súvislého príkladu a vyhotovenie účtovných výkazov. Každoročne dvaja žiaci OA reprezentujú školu na krajskej a celoslovenskej súťaži. </a:t>
            </a:r>
          </a:p>
          <a:p>
            <a:r>
              <a:rPr lang="sk-SK" sz="1800" dirty="0"/>
              <a:t>Žiaci v programe Omega – podvojné účtovníctvo vykonávajú praktickú časť maturitnej skúšky z odborných predmetov – účtovníctva a ekonomických cvičení. </a:t>
            </a:r>
          </a:p>
          <a:p>
            <a:r>
              <a:rPr lang="sk-SK" sz="1800" dirty="0"/>
              <a:t>Po absolvovaní maturitnej skúšky s dosiahnutou známkou 1 alebo 2 získavajú Certifikát z Omegy.</a:t>
            </a:r>
          </a:p>
          <a:p>
            <a:endParaRPr lang="sk-SK" sz="17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E78AF5C1-4365-2486-6A66-2E255077B4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949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474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50B080F-9BDF-00BC-617F-CEE669A2282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8408B"/>
          </a:solidFill>
        </p:spPr>
        <p:txBody>
          <a:bodyPr>
            <a:normAutofit/>
          </a:bodyPr>
          <a:lstStyle/>
          <a:p>
            <a:pPr algn="ctr"/>
            <a:r>
              <a:rPr lang="sk-SK" sz="5400" b="1" dirty="0">
                <a:solidFill>
                  <a:schemeClr val="bg1"/>
                </a:solidFill>
              </a:rPr>
              <a:t>ŠTUDIJNÝ ODBOR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xmlns="" id="{2218FB41-D5CF-0487-1B7F-A96C31857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6317 M – obchodná akadémia – duálne vzdelávanie  študijný odbor zameraný na ekonomiku</a:t>
            </a:r>
          </a:p>
          <a:p>
            <a:r>
              <a:rPr lang="sk-SK" dirty="0"/>
              <a:t>duálne vzdelávanie je moderný spôsob prípravy na povolanie, v  ktorom sa žiak učí, ako premeniť teoretické vedomosti na praktické priamo u zamestnávateľa</a:t>
            </a:r>
          </a:p>
          <a:p>
            <a:r>
              <a:rPr lang="sk-SK" dirty="0"/>
              <a:t>odborná príprava sa uskutočňuje, na rozdiel od prezenčnej  výučby, v reálnych podmienkach na pracovisku praktického vyučovania, čo je vždy záruka širšieho rozvoja zručností žiaka v súlade s požiadavkami trhu práce. Teoretické vzdelávanie zostáva súčasťou výučby na škole.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4646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ázok 5" descr="Obrázok, na ktorom je ošatenie, osoba, obuv, chlap">
            <a:extLst>
              <a:ext uri="{FF2B5EF4-FFF2-40B4-BE49-F238E27FC236}">
                <a16:creationId xmlns:a16="http://schemas.microsoft.com/office/drawing/2014/main" xmlns="" id="{E6B5242A-D8E2-E77F-AED4-974421D75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F70044D-541D-F586-C4FF-5EB5B0AC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sk-SK" sz="2500" dirty="0"/>
              <a:t/>
            </a:r>
            <a:br>
              <a:rPr lang="sk-SK" sz="2500" dirty="0"/>
            </a:br>
            <a:r>
              <a:rPr lang="sk-SK" sz="2500" b="1" dirty="0"/>
              <a:t>EPAS – Ambasádorská škola Európskeho parlamentu</a:t>
            </a:r>
            <a:r>
              <a:rPr lang="sk-SK" sz="2500" dirty="0"/>
              <a:t/>
            </a:r>
            <a:br>
              <a:rPr lang="sk-SK" sz="2500" dirty="0"/>
            </a:br>
            <a:endParaRPr lang="sk-SK" sz="25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21202CD0-EA93-4AE8-4740-EBD84E6BB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sk-SK" sz="1300" dirty="0"/>
              <a:t>Program EPAS /European Parliament  Ambassador School/ je vzdelávací program určený študentom stredných škôl. </a:t>
            </a:r>
          </a:p>
          <a:p>
            <a:r>
              <a:rPr lang="sk-SK" sz="1300" dirty="0"/>
              <a:t>Jeho cieľom je šíriť informácie o Európskej únii, európskej parlamentnej demokracii, úlohe Európskeho parlamentu a európskych hodnotách medzi mladými ľuďmi za pomoci ambasádorov na škole. </a:t>
            </a:r>
          </a:p>
          <a:p>
            <a:r>
              <a:rPr lang="sk-SK" sz="1300" dirty="0"/>
              <a:t>Kancelária Európskeho parlamentu na Slovensku udelila tímu junior a senior ambasádorov EPAS OA Michalovce 1. miesto za aktivity v programe – online diskusie, diskusné fóra, diskusie s europoslancami a zahraničnými školami, medzinárodné aktivity Európskeho parlamentu a Európskej komisie, kvízy, dotazníky, videá, príspevky na sociálnych sieťach FB @epasoami a IG #epasoami.</a:t>
            </a:r>
          </a:p>
          <a:p>
            <a:endParaRPr lang="sk-SK" sz="1300" dirty="0"/>
          </a:p>
        </p:txBody>
      </p:sp>
    </p:spTree>
    <p:extLst>
      <p:ext uri="{BB962C8B-B14F-4D97-AF65-F5344CB8AC3E}">
        <p14:creationId xmlns:p14="http://schemas.microsoft.com/office/powerpoint/2010/main" val="1004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xmlns="" id="{C0A1ED06-4733-4020-9C60-81D4D8014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xmlns="" id="{B0CA3509-3AF9-45FE-93ED-57BB5D5E8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 descr="Obrázok, na ktorom je osoba, ošatenie, text, ľudská tvár&#10;&#10;Automaticky generovaný popis">
            <a:extLst>
              <a:ext uri="{FF2B5EF4-FFF2-40B4-BE49-F238E27FC236}">
                <a16:creationId xmlns:a16="http://schemas.microsoft.com/office/drawing/2014/main" xmlns="" id="{FB8C5C74-635F-C06A-A8CB-EF68CA3A4F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015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7" name="Obrázok 6" descr="Obrázok, na ktorom je vnútri, ošatenie, nábytok, osoba">
            <a:extLst>
              <a:ext uri="{FF2B5EF4-FFF2-40B4-BE49-F238E27FC236}">
                <a16:creationId xmlns:a16="http://schemas.microsoft.com/office/drawing/2014/main" xmlns="" id="{C14EE892-F842-9D67-E1B5-93E43CDE05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r="11526" b="1"/>
          <a:stretch/>
        </p:blipFill>
        <p:spPr>
          <a:xfrm>
            <a:off x="6104257" y="182880"/>
            <a:ext cx="5915025" cy="64997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5ED9284-E8CE-7BF5-1A84-325F79B9F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877" y="-758852"/>
            <a:ext cx="10509179" cy="2795808"/>
          </a:xfrm>
        </p:spPr>
        <p:txBody>
          <a:bodyPr anchor="b">
            <a:normAutofit/>
          </a:bodyPr>
          <a:lstStyle/>
          <a:p>
            <a:r>
              <a:rPr lang="sk-SK" sz="4000" dirty="0">
                <a:solidFill>
                  <a:srgbClr val="FFFFFF"/>
                </a:solidFill>
              </a:rPr>
              <a:t/>
            </a:r>
            <a:br>
              <a:rPr lang="sk-SK" sz="4000" dirty="0">
                <a:solidFill>
                  <a:srgbClr val="FFFFFF"/>
                </a:solidFill>
              </a:rPr>
            </a:br>
            <a:r>
              <a:rPr lang="sk-SK" sz="4000" b="1" dirty="0">
                <a:solidFill>
                  <a:srgbClr val="FFFFFF"/>
                </a:solidFill>
              </a:rPr>
              <a:t>Jazykové aktivity a súťaže</a:t>
            </a:r>
            <a:r>
              <a:rPr lang="sk-SK" sz="4000" dirty="0">
                <a:solidFill>
                  <a:srgbClr val="FFFFFF"/>
                </a:solidFill>
              </a:rPr>
              <a:t/>
            </a:r>
            <a:br>
              <a:rPr lang="sk-SK" sz="4000" dirty="0">
                <a:solidFill>
                  <a:srgbClr val="FFFFFF"/>
                </a:solidFill>
              </a:rPr>
            </a:br>
            <a:endParaRPr lang="sk-SK" sz="4000" dirty="0">
              <a:solidFill>
                <a:srgbClr val="FFFFF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458382B9-1768-2A43-C8AA-93E16799E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14" y="3752474"/>
            <a:ext cx="10509179" cy="2795809"/>
          </a:xfrm>
        </p:spPr>
        <p:txBody>
          <a:bodyPr>
            <a:normAutofit fontScale="40000" lnSpcReduction="20000"/>
          </a:bodyPr>
          <a:lstStyle/>
          <a:p>
            <a:r>
              <a:rPr lang="sk-SK" sz="2900" dirty="0">
                <a:solidFill>
                  <a:srgbClr val="FFFFFF"/>
                </a:solidFill>
              </a:rPr>
              <a:t>Olympiáda v anglickom jazyku – postup na celoslovenské finále</a:t>
            </a:r>
          </a:p>
          <a:p>
            <a:r>
              <a:rPr lang="sk-SK" sz="2900" dirty="0">
                <a:solidFill>
                  <a:srgbClr val="FFFFFF"/>
                </a:solidFill>
              </a:rPr>
              <a:t>Jazykový kvet /vlastná tvorba v anglickom jazyku/ - postup na celoslovenské finále</a:t>
            </a:r>
          </a:p>
          <a:p>
            <a:r>
              <a:rPr lang="sk-SK" sz="2900" dirty="0">
                <a:solidFill>
                  <a:srgbClr val="FFFFFF"/>
                </a:solidFill>
              </a:rPr>
              <a:t>Youth Climate Pact Challenge – 4. miesto</a:t>
            </a:r>
          </a:p>
          <a:p>
            <a:r>
              <a:rPr lang="sk-SK" sz="2900" dirty="0">
                <a:solidFill>
                  <a:srgbClr val="FFFFFF"/>
                </a:solidFill>
              </a:rPr>
              <a:t>v medzinárodnej súťaži</a:t>
            </a:r>
          </a:p>
          <a:p>
            <a:r>
              <a:rPr lang="sk-SK" sz="2900" dirty="0">
                <a:solidFill>
                  <a:srgbClr val="FFFFFF"/>
                </a:solidFill>
              </a:rPr>
              <a:t>Európsky deň jazykov – Jazyky okolo nás – </a:t>
            </a:r>
          </a:p>
          <a:p>
            <a:r>
              <a:rPr lang="sk-SK" sz="2900" dirty="0">
                <a:solidFill>
                  <a:srgbClr val="FFFFFF"/>
                </a:solidFill>
              </a:rPr>
              <a:t>1. miesto v celoslovenskom finále v literárnej kategórii a 1. miesto v celoslovenskom finále vo výtvarnej  kategórii </a:t>
            </a:r>
          </a:p>
          <a:p>
            <a:r>
              <a:rPr lang="sk-SK" sz="2900" dirty="0">
                <a:solidFill>
                  <a:srgbClr val="FFFFFF"/>
                </a:solidFill>
              </a:rPr>
              <a:t>Prekladateľská súťaž Juvenes Translatores – celoslovenské finále</a:t>
            </a:r>
          </a:p>
          <a:p>
            <a:r>
              <a:rPr lang="sk-SK" sz="2900" dirty="0">
                <a:solidFill>
                  <a:srgbClr val="FFFFFF"/>
                </a:solidFill>
              </a:rPr>
              <a:t>Súťaž Junior Internet – 3. miesto v celoslovenskom finále</a:t>
            </a:r>
          </a:p>
          <a:p>
            <a:r>
              <a:rPr lang="sk-SK" sz="2900" dirty="0">
                <a:solidFill>
                  <a:srgbClr val="FFFFFF"/>
                </a:solidFill>
              </a:rPr>
              <a:t>Kolaboratívne hodiny so zahraničnými školami - Dasan High School v Soule, Južná Kórea, Riyadh Schools v Saudskej Arábii, Colégio de Ermesindeu, Porto z Portugalska</a:t>
            </a:r>
          </a:p>
          <a:p>
            <a:endParaRPr lang="sk-SK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6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12609869-9E80-471B-A487-A53288E0E7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86D1144-7D88-7A6C-FE99-64F4D9060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 fontScale="90000"/>
          </a:bodyPr>
          <a:lstStyle/>
          <a:p>
            <a:r>
              <a:rPr lang="sk-SK" sz="3700" b="1" dirty="0"/>
              <a:t/>
            </a:r>
            <a:br>
              <a:rPr lang="sk-SK" sz="3700" b="1" dirty="0"/>
            </a:br>
            <a:r>
              <a:rPr lang="sk-SK" sz="3700" b="1" dirty="0"/>
              <a:t>Literárne súťaže</a:t>
            </a:r>
            <a:r>
              <a:rPr lang="sk-SK" sz="3700" dirty="0"/>
              <a:t/>
            </a:r>
            <a:br>
              <a:rPr lang="sk-SK" sz="3700" dirty="0"/>
            </a:br>
            <a:endParaRPr lang="sk-SK" sz="37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C5892F5B-F45A-1EDE-65E3-DB1421B0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1936955"/>
            <a:ext cx="5315189" cy="4463411"/>
          </a:xfrm>
        </p:spPr>
        <p:txBody>
          <a:bodyPr anchor="t">
            <a:normAutofit fontScale="92500" lnSpcReduction="10000"/>
          </a:bodyPr>
          <a:lstStyle/>
          <a:p>
            <a:r>
              <a:rPr lang="sk-SK" sz="1600" b="1" dirty="0"/>
              <a:t>Záložka do knihy spája slovenské školy – celoslovenský výber</a:t>
            </a:r>
          </a:p>
          <a:p>
            <a:r>
              <a:rPr lang="sk-SK" sz="1600" b="1" dirty="0"/>
              <a:t>Zemplínske pero – 1. a 2. miesto </a:t>
            </a:r>
          </a:p>
          <a:p>
            <a:r>
              <a:rPr lang="sk-SK" sz="1600" b="1" dirty="0"/>
              <a:t>v poézii, 1. a 2. miesto v próze</a:t>
            </a:r>
          </a:p>
          <a:p>
            <a:r>
              <a:rPr lang="sk-SK" sz="1600" b="1" dirty="0"/>
              <a:t>Malý princ – celosvetová literárna súťaž</a:t>
            </a:r>
          </a:p>
          <a:p>
            <a:r>
              <a:rPr lang="sk-SK" sz="1600" b="1" dirty="0"/>
              <a:t>Medziriadky – celoslovenská literárna súťaž</a:t>
            </a:r>
          </a:p>
          <a:p>
            <a:r>
              <a:rPr lang="sk-SK" sz="1600" b="1" dirty="0"/>
              <a:t>Horovov </a:t>
            </a:r>
            <a:r>
              <a:rPr lang="sk-SK" sz="1600" b="1" dirty="0" smtClean="0"/>
              <a:t>Zemplín – 3. miesto</a:t>
            </a:r>
            <a:endParaRPr lang="sk-SK" sz="1600" b="1" dirty="0"/>
          </a:p>
          <a:p>
            <a:r>
              <a:rPr lang="sk-SK" sz="1600" b="1" dirty="0"/>
              <a:t>Hviezdoslavov Kubín</a:t>
            </a:r>
          </a:p>
          <a:p>
            <a:r>
              <a:rPr lang="sk-SK" sz="1600" b="1" dirty="0"/>
              <a:t>Literárna Senica L. Novomeského – 2. miesto v celoslovenskej súťaži</a:t>
            </a:r>
          </a:p>
          <a:p>
            <a:r>
              <a:rPr lang="sk-SK" sz="1600" b="1" dirty="0"/>
              <a:t>Keby som bol sudcom najvyššieho súdu – 2. miesto v celoslovenskej súťaži</a:t>
            </a:r>
          </a:p>
          <a:p>
            <a:r>
              <a:rPr lang="sk-SK" sz="1600" b="1" dirty="0"/>
              <a:t>Inšpiratívny generál Štefánik – celoslovenská literárna súťaž</a:t>
            </a:r>
          </a:p>
          <a:p>
            <a:r>
              <a:rPr lang="sk-SK" sz="1600" b="1" dirty="0"/>
              <a:t>Aftermath – medzinárodná internetová súťaž</a:t>
            </a:r>
          </a:p>
          <a:p>
            <a:endParaRPr lang="sk-SK" sz="13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004738A-9D34-43E8-97D2-CA0EED4F8B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8B8D07F-F13E-443E-BA68-2D26672D76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813A4FA-24A5-41ED-A534-3807D1B2F3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3944F27-CA70-4E84-A51A-E6BF89558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79" y="1002784"/>
            <a:ext cx="3528000" cy="470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C016C6B-0F10-2D6B-F0EB-386BB457F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19405"/>
            <a:ext cx="11146536" cy="1875155"/>
          </a:xfrm>
          <a:solidFill>
            <a:srgbClr val="08408B"/>
          </a:solidFill>
        </p:spPr>
        <p:txBody>
          <a:bodyPr>
            <a:normAutofit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Enviromentálne projetky – Enviromentálna jar a jeseň, Zatoč s odpadom, Voda nad zlato, </a:t>
            </a:r>
            <a:r>
              <a:rPr lang="sk-SK" b="1" dirty="0" smtClean="0">
                <a:solidFill>
                  <a:schemeClr val="bg1"/>
                </a:solidFill>
              </a:rPr>
              <a:t/>
            </a:r>
            <a:br>
              <a:rPr lang="sk-SK" b="1" dirty="0" smtClean="0">
                <a:solidFill>
                  <a:schemeClr val="bg1"/>
                </a:solidFill>
              </a:rPr>
            </a:br>
            <a:r>
              <a:rPr lang="sk-SK" b="1" dirty="0" smtClean="0">
                <a:solidFill>
                  <a:schemeClr val="bg1"/>
                </a:solidFill>
              </a:rPr>
              <a:t>Do </a:t>
            </a:r>
            <a:r>
              <a:rPr lang="sk-SK" b="1" dirty="0">
                <a:solidFill>
                  <a:schemeClr val="bg1"/>
                </a:solidFill>
              </a:rPr>
              <a:t>školy na bicykli...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58B6C2CF-99A1-4E73-C470-56C3DE0C1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712" y="4342212"/>
            <a:ext cx="3182500" cy="234912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5E4C1C8E-BCFD-DE7D-AC4F-0D6D60EF8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987" y="4316113"/>
            <a:ext cx="2724982" cy="234912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4875DE3E-6856-6DC5-AB26-F3C86753B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3084">
            <a:off x="6735000" y="1987181"/>
            <a:ext cx="2944060" cy="2930493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834" y="2320410"/>
            <a:ext cx="1962150" cy="196215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9" y="2194560"/>
            <a:ext cx="3132000" cy="4176000"/>
          </a:xfrm>
          <a:prstGeom prst="rect">
            <a:avLst/>
          </a:prstGeom>
        </p:spPr>
      </p:pic>
      <p:pic>
        <p:nvPicPr>
          <p:cNvPr id="9" name="Zástupný symbol obsahu 8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34" y="2562642"/>
            <a:ext cx="3855735" cy="1779570"/>
          </a:xfr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028" y="4342212"/>
            <a:ext cx="2376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081733E-E466-F3D7-86E0-C0C03FB7E34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8408B"/>
          </a:solidFill>
        </p:spPr>
        <p:txBody>
          <a:bodyPr/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Zelena stena- projekt    </a:t>
            </a:r>
            <a:br>
              <a:rPr lang="sk-SK" b="1" dirty="0">
                <a:solidFill>
                  <a:schemeClr val="bg1"/>
                </a:solidFill>
              </a:rPr>
            </a:br>
            <a:r>
              <a:rPr lang="sk-SK" b="1" dirty="0">
                <a:solidFill>
                  <a:schemeClr val="bg1"/>
                </a:solidFill>
              </a:rPr>
              <a:t>nové logo školy</a:t>
            </a:r>
          </a:p>
        </p:txBody>
      </p:sp>
      <p:pic>
        <p:nvPicPr>
          <p:cNvPr id="5" name="Zástupný objekt pre obsah 4" descr="Obrázok, na ktorom je stena, vnútri, interiérový dizajn, podlaha">
            <a:extLst>
              <a:ext uri="{FF2B5EF4-FFF2-40B4-BE49-F238E27FC236}">
                <a16:creationId xmlns:a16="http://schemas.microsoft.com/office/drawing/2014/main" xmlns="" id="{6DDA8988-2C2E-3E0D-D90B-4060BFEFC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7886"/>
            <a:ext cx="4768652" cy="2687541"/>
          </a:xfrm>
        </p:spPr>
      </p:pic>
      <p:pic>
        <p:nvPicPr>
          <p:cNvPr id="7" name="Obrázok 6" descr="Obrázok, na ktorom je rastlina, stena, vnútri, umenie&#10;&#10;Automaticky generovaný popis">
            <a:extLst>
              <a:ext uri="{FF2B5EF4-FFF2-40B4-BE49-F238E27FC236}">
                <a16:creationId xmlns:a16="http://schemas.microsoft.com/office/drawing/2014/main" xmlns="" id="{5AD8385B-CDBD-16FD-F017-20074B955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8" y="1777886"/>
            <a:ext cx="4386379" cy="5011769"/>
          </a:xfrm>
          <a:prstGeom prst="rect">
            <a:avLst/>
          </a:prstGeom>
        </p:spPr>
      </p:pic>
      <p:pic>
        <p:nvPicPr>
          <p:cNvPr id="9" name="Obrázok 8" descr="Obrázok, na ktorom je kruh, písmo, symbol, logo&#10;&#10;Automaticky generovaný popis">
            <a:extLst>
              <a:ext uri="{FF2B5EF4-FFF2-40B4-BE49-F238E27FC236}">
                <a16:creationId xmlns:a16="http://schemas.microsoft.com/office/drawing/2014/main" xmlns="" id="{FA537870-9341-2465-9808-9006C147C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33" y="3814207"/>
            <a:ext cx="2687293" cy="267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DE59213-5A5F-6DA0-2322-2A816A5E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2341"/>
            <a:ext cx="7061616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Čas na relax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xmlns="" id="{496FEED2-647F-7903-F951-60A9B8E44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929" r="-5" b="-5"/>
          <a:stretch/>
        </p:blipFill>
        <p:spPr>
          <a:xfrm>
            <a:off x="8328610" y="1"/>
            <a:ext cx="3863392" cy="265379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CDA593D-D424-F21C-2041-06F3C294F0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6" r="-5" b="-5"/>
          <a:stretch/>
        </p:blipFill>
        <p:spPr>
          <a:xfrm>
            <a:off x="8328611" y="2639971"/>
            <a:ext cx="3863392" cy="2653792"/>
          </a:xfrm>
          <a:prstGeom prst="rect">
            <a:avLst/>
          </a:prstGeom>
        </p:spPr>
      </p:pic>
      <p:grpSp>
        <p:nvGrpSpPr>
          <p:cNvPr id="14" name="Group 10">
            <a:extLst>
              <a:ext uri="{FF2B5EF4-FFF2-40B4-BE49-F238E27FC236}">
                <a16:creationId xmlns:a16="http://schemas.microsoft.com/office/drawing/2014/main" xmlns="" id="{AA47CC56-1188-533D-88C5-F705AFAAAE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5193370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EEFA798-8C89-9948-4282-92855291AF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4009D10-42BE-E080-5E98-DA638B250D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311" y="2402623"/>
            <a:ext cx="3899897" cy="280261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5" y="1871051"/>
            <a:ext cx="4512000" cy="33840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76" y="1"/>
            <a:ext cx="3761232" cy="2565262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8" y="0"/>
            <a:ext cx="4486648" cy="25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C01EB11-B6E4-2882-A83D-8F340DF1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259" y="4761029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Akcie a podujatia školy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xmlns="" id="{1B1D4EB4-A11E-01D8-0964-6281EE8DB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0305" y="2422097"/>
            <a:ext cx="3074510" cy="2013804"/>
          </a:xfrm>
          <a:prstGeom prst="rect">
            <a:avLst/>
          </a:prstGeom>
        </p:spPr>
      </p:pic>
      <p:pic>
        <p:nvPicPr>
          <p:cNvPr id="12" name="Obrázok 11" descr="Obrázok, na ktorom je ošatenie, osoba, ľudská tvár, úsmev&#10;&#10;Automaticky generovaný popis">
            <a:extLst>
              <a:ext uri="{FF2B5EF4-FFF2-40B4-BE49-F238E27FC236}">
                <a16:creationId xmlns:a16="http://schemas.microsoft.com/office/drawing/2014/main" xmlns="" id="{EF6FC26F-E928-570A-D467-EE3FE4A1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1" y="321732"/>
            <a:ext cx="3217110" cy="4111323"/>
          </a:xfrm>
          <a:prstGeom prst="rect">
            <a:avLst/>
          </a:prstGeom>
        </p:spPr>
      </p:pic>
      <p:pic>
        <p:nvPicPr>
          <p:cNvPr id="6" name="Obrázok 5" descr="Obrázok, na ktorom je osoba, ošatenie, šaty, tanec&#10;&#10;Automaticky generovaný popis">
            <a:extLst>
              <a:ext uri="{FF2B5EF4-FFF2-40B4-BE49-F238E27FC236}">
                <a16:creationId xmlns:a16="http://schemas.microsoft.com/office/drawing/2014/main" xmlns="" id="{2D24335A-6D5A-01AB-DE87-32B7D900E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59" y="496291"/>
            <a:ext cx="3797570" cy="166143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AF0B82F2-C58F-4260-8C0B-54051CA69C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76" y="986382"/>
            <a:ext cx="3797984" cy="2782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ok 7" descr="Obrázok, na ktorom je osoba, sneh, exteriér, skupina&#10;&#10;Automaticky generovaný popis">
            <a:extLst>
              <a:ext uri="{FF2B5EF4-FFF2-40B4-BE49-F238E27FC236}">
                <a16:creationId xmlns:a16="http://schemas.microsoft.com/office/drawing/2014/main" xmlns="" id="{97B6F536-A8C0-0ECD-DEE1-AC04475533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0" y="4643965"/>
            <a:ext cx="3794760" cy="177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CF5A0C1-5B28-F26B-4F9F-648A07C3EED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8408B"/>
          </a:solidFill>
        </p:spPr>
        <p:txBody>
          <a:bodyPr/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Kde si vyhľadať informácie?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D5C70315-5DB5-7C4A-6D39-7F416C13A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2952" y="191706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sk-SK" dirty="0">
              <a:hlinkClick r:id="rId2"/>
            </a:endParaRPr>
          </a:p>
          <a:p>
            <a:pPr marL="0" indent="0">
              <a:buNone/>
            </a:pPr>
            <a:r>
              <a:rPr lang="sk-SK" dirty="0">
                <a:hlinkClick r:id="rId2"/>
              </a:rPr>
              <a:t>https://www.oami.sk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Obchodná akadémia Michalovce oficiálna stránka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obchodnaakademia_mi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5" name="Obrázok 4" descr="Obrázok, na ktorom je kruh, písmo, symbol, logo&#10;&#10;Automaticky generovaný popis">
            <a:extLst>
              <a:ext uri="{FF2B5EF4-FFF2-40B4-BE49-F238E27FC236}">
                <a16:creationId xmlns:a16="http://schemas.microsoft.com/office/drawing/2014/main" xmlns="" id="{E5ACAD84-E8C6-6470-FE0D-A6DDB16DC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97" y="2240559"/>
            <a:ext cx="716755" cy="71675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E45294E1-0A2E-8623-FADC-96E9D8F9A8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6482" y="3739499"/>
            <a:ext cx="706470" cy="70647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00CF648B-7CC7-9FA7-6A9B-518DDB11778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576480" y="5304348"/>
            <a:ext cx="706471" cy="65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82128D29-E637-D347-925C-E9502A1A1E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094B156-1D34-6A90-CCAD-CE84BF5D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sk-SK" sz="4000" b="1" dirty="0"/>
              <a:t>Cieľ vzdelávania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1C33207-8181-32C1-0289-6050DA1C9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fontScale="92500" lnSpcReduction="10000"/>
          </a:bodyPr>
          <a:lstStyle/>
          <a:p>
            <a:r>
              <a:rPr lang="sk-SK" sz="2000" b="1" dirty="0"/>
              <a:t>Absolvent je pripravený pre prax do zamestnania </a:t>
            </a:r>
          </a:p>
          <a:p>
            <a:r>
              <a:rPr lang="sk-SK" sz="2000" b="1" dirty="0"/>
              <a:t>Absolvent je schopný založiť vlastnú firmu</a:t>
            </a:r>
          </a:p>
          <a:p>
            <a:r>
              <a:rPr lang="sk-SK" sz="2000" b="1" dirty="0"/>
              <a:t>Absolvent je schopný zastávať ekonomickú pozíciu </a:t>
            </a:r>
          </a:p>
          <a:p>
            <a:r>
              <a:rPr lang="sk-SK" sz="2000" b="1" dirty="0"/>
              <a:t>Absolvent je pripravený pokračovať v štúdiu na vysokej škole  </a:t>
            </a:r>
          </a:p>
          <a:p>
            <a:r>
              <a:rPr lang="sk-SK" sz="2000" b="1" dirty="0"/>
              <a:t>Absolvent je finančne gramotný v každej oblasti života</a:t>
            </a:r>
          </a:p>
          <a:p>
            <a:endParaRPr lang="sk-SK" sz="1900" dirty="0"/>
          </a:p>
        </p:txBody>
      </p:sp>
    </p:spTree>
    <p:extLst>
      <p:ext uri="{BB962C8B-B14F-4D97-AF65-F5344CB8AC3E}">
        <p14:creationId xmlns:p14="http://schemas.microsoft.com/office/powerpoint/2010/main" val="283539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03F71A1-8162-5836-5929-894B4AC2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7472"/>
            <a:ext cx="8588202" cy="1217095"/>
          </a:xfrm>
          <a:solidFill>
            <a:srgbClr val="08408B"/>
          </a:solidFill>
        </p:spPr>
        <p:txBody>
          <a:bodyPr>
            <a:normAutofit fontScale="90000"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Prečo OBCHODNÁ AKADÉMIA?</a:t>
            </a:r>
            <a:br>
              <a:rPr lang="sk-SK" b="1" dirty="0">
                <a:solidFill>
                  <a:schemeClr val="bg1"/>
                </a:solidFill>
              </a:rPr>
            </a:br>
            <a:r>
              <a:rPr lang="sk-SK" b="1" dirty="0">
                <a:solidFill>
                  <a:schemeClr val="bg1"/>
                </a:solidFill>
              </a:rPr>
              <a:t> Lebo každé odvetvie sa riadi ekonomikou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3E17ABAB-A859-7A0E-E457-1B4862C70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04" y="1779905"/>
            <a:ext cx="2014728" cy="725551"/>
          </a:xfrm>
        </p:spPr>
        <p:txBody>
          <a:bodyPr>
            <a:normAutofit/>
          </a:bodyPr>
          <a:lstStyle/>
          <a:p>
            <a:r>
              <a:rPr lang="sk-SK" sz="2000" b="1" dirty="0"/>
              <a:t>Povolania</a:t>
            </a:r>
            <a:r>
              <a:rPr lang="sk-SK" sz="2400" dirty="0"/>
              <a:t>: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95B3535B-CB0C-8872-E6E5-4485F434F050}"/>
              </a:ext>
            </a:extLst>
          </p:cNvPr>
          <p:cNvSpPr txBox="1"/>
          <p:nvPr/>
        </p:nvSpPr>
        <p:spPr>
          <a:xfrm>
            <a:off x="838200" y="2142680"/>
            <a:ext cx="60899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ekonóm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účtovník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manažér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personalista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pracovník v reklame a marketingu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daňový poradca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pracovník banky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pracovník poisťovne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pracovník obchodnej a verejnej správy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pracovník justície, policajného zboru, colnej správy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administratívny pracovník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asistent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audítor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trhový analytik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pracovník v cestovnom ruchu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pracovník obchodu a služieb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0271E1D0-A677-83B2-4FF2-590ED6BBF1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8162" y="2661538"/>
            <a:ext cx="5389801" cy="318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5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ázok 5" descr="Obrázok, na ktorom je osoba, ľudská tvár, vnútri, stena&#10;&#10;Automaticky generovaný popis">
            <a:extLst>
              <a:ext uri="{FF2B5EF4-FFF2-40B4-BE49-F238E27FC236}">
                <a16:creationId xmlns:a16="http://schemas.microsoft.com/office/drawing/2014/main" xmlns="" id="{E0098E17-FE8B-30D8-206A-2DA8D730D9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9D3363-BFB0-979B-3427-A40E7261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sk-SK" sz="4000" b="1" dirty="0"/>
              <a:t>Absolvent nájde uplatnenie v: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55EEE06F-EEAF-0179-57D3-987668D88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sk-SK" sz="1800" b="1" dirty="0"/>
              <a:t>tuzemskom a medzinárodnom obchode</a:t>
            </a:r>
          </a:p>
          <a:p>
            <a:r>
              <a:rPr lang="sk-SK" sz="1800" b="1" dirty="0"/>
              <a:t>firmách, spoločnostiach a výrobných podnikoch</a:t>
            </a:r>
          </a:p>
          <a:p>
            <a:r>
              <a:rPr lang="sk-SK" sz="1800" b="1" dirty="0"/>
              <a:t>bankovníctve, poisťovniach a finančných inštitúciách</a:t>
            </a:r>
          </a:p>
          <a:p>
            <a:r>
              <a:rPr lang="sk-SK" sz="1800" b="1" dirty="0"/>
              <a:t>úradoch štátnej, verejnej a colnej správy  (mestské, obecné a daňové úrady)</a:t>
            </a:r>
          </a:p>
          <a:p>
            <a:r>
              <a:rPr lang="sk-SK" sz="1800" b="1" dirty="0"/>
              <a:t>justícii a policajnom zbore</a:t>
            </a:r>
          </a:p>
          <a:p>
            <a:r>
              <a:rPr lang="sk-SK" sz="1800" b="1" dirty="0"/>
              <a:t>cestovnom ruchu, službách, </a:t>
            </a:r>
            <a:r>
              <a:rPr lang="sk-SK" sz="1800" b="1" dirty="0" smtClean="0"/>
              <a:t>hotelierstve</a:t>
            </a:r>
            <a:endParaRPr lang="sk-SK" sz="1800" b="1" dirty="0"/>
          </a:p>
        </p:txBody>
      </p:sp>
    </p:spTree>
    <p:extLst>
      <p:ext uri="{BB962C8B-B14F-4D97-AF65-F5344CB8AC3E}">
        <p14:creationId xmlns:p14="http://schemas.microsoft.com/office/powerpoint/2010/main" val="39844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87F2BB4-4E02-9961-46D6-B1FA9B68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36320"/>
          </a:xfrm>
          <a:solidFill>
            <a:srgbClr val="08408B"/>
          </a:solidFill>
        </p:spPr>
        <p:txBody>
          <a:bodyPr>
            <a:normAutofit fontScale="90000"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Duálne vzdelávanie v odbore</a:t>
            </a:r>
            <a:br>
              <a:rPr lang="sk-SK" b="1" dirty="0">
                <a:solidFill>
                  <a:schemeClr val="bg1"/>
                </a:solidFill>
              </a:rPr>
            </a:br>
            <a:r>
              <a:rPr lang="sk-SK" b="1" dirty="0">
                <a:solidFill>
                  <a:schemeClr val="bg1"/>
                </a:solidFill>
              </a:rPr>
              <a:t> obchodná akadémia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5C8ED65C-79B8-29F8-D275-9A17BB3C1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8217"/>
            <a:ext cx="8596668" cy="4313146"/>
          </a:xfrm>
        </p:spPr>
        <p:txBody>
          <a:bodyPr/>
          <a:lstStyle/>
          <a:p>
            <a:r>
              <a:rPr lang="sk-SK" sz="2000" b="1" dirty="0"/>
              <a:t>Zamestnávatelia budú zabezpečovať odbornú prax pre žiakov na základe zmluvy o duálnom vzdelávaní so školou a učebnej zmluvy so žiakom (zákonným zástupcom).</a:t>
            </a:r>
          </a:p>
          <a:p>
            <a:r>
              <a:rPr lang="sk-SK" sz="2000" b="1" dirty="0"/>
              <a:t>Škola spolupracuje s firmami:</a:t>
            </a:r>
          </a:p>
          <a:p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D504B789-1B05-0355-FE3D-8BDB2868B3F7}"/>
              </a:ext>
            </a:extLst>
          </p:cNvPr>
          <p:cNvSpPr txBox="1"/>
          <p:nvPr/>
        </p:nvSpPr>
        <p:spPr>
          <a:xfrm>
            <a:off x="1307592" y="3236976"/>
            <a:ext cx="80284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b="1" dirty="0"/>
              <a:t>Mesto Michalovce (MsÚ)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b="1" dirty="0"/>
              <a:t>INGEMA, s. r. o.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b="1" dirty="0"/>
              <a:t>LEKOS, s. r. 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b="1" dirty="0"/>
              <a:t>Consulting, s. r. 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b="1" dirty="0"/>
              <a:t>Paint horses, s. r. 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b="1" dirty="0"/>
              <a:t>GENERALI, s. r. 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b="1" dirty="0"/>
              <a:t>Mesto Sobrance (MsÚ)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b="1" dirty="0"/>
              <a:t>BSH, s. r. o</a:t>
            </a:r>
            <a:r>
              <a:rPr lang="sk-SK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b="1" dirty="0"/>
              <a:t>Mesto Sobrance (MsÚ)</a:t>
            </a:r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2F276763-DD0D-CDEC-475F-2DDC84041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160" y="2738739"/>
            <a:ext cx="3171454" cy="375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5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B5AE758-E2F1-5B14-673B-BE0938E879F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8408B"/>
          </a:solidFill>
        </p:spPr>
        <p:txBody>
          <a:bodyPr/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Duálne vzdelávanie – partnerské firmy</a:t>
            </a:r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xmlns="" id="{1215A5C5-6D5D-C88D-E3D1-EBCA373B7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8063" y="2696918"/>
            <a:ext cx="3792041" cy="284098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xmlns="" id="{4469812E-7DE2-37B7-4B98-CECD075EC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9934">
            <a:off x="708979" y="1884476"/>
            <a:ext cx="2298391" cy="186553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xmlns="" id="{D05C7856-2BEA-4C19-6682-34180AEE8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2635">
            <a:off x="770858" y="3826966"/>
            <a:ext cx="2706859" cy="1329043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BB4DD10B-CDAB-FDB4-BCFA-4EB8E213B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7010">
            <a:off x="8574578" y="5057126"/>
            <a:ext cx="2597121" cy="1585097"/>
          </a:xfrm>
          <a:prstGeom prst="rect">
            <a:avLst/>
          </a:prstGeom>
        </p:spPr>
      </p:pic>
      <p:pic>
        <p:nvPicPr>
          <p:cNvPr id="15" name="Obrázok 14" descr="Obrázok, na ktorom je text, emblém, logo, symbol&#10;&#10;Automaticky generovaný popis">
            <a:extLst>
              <a:ext uri="{FF2B5EF4-FFF2-40B4-BE49-F238E27FC236}">
                <a16:creationId xmlns:a16="http://schemas.microsoft.com/office/drawing/2014/main" xmlns="" id="{AA96BA88-B1F8-7FED-F7ED-21F586578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13" y="1864297"/>
            <a:ext cx="1381318" cy="1438476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xmlns="" id="{AF8C3A91-BFB0-2BA9-1248-9C4BA5C26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97276">
            <a:off x="8568620" y="3357537"/>
            <a:ext cx="3048264" cy="1902117"/>
          </a:xfrm>
          <a:prstGeom prst="rect">
            <a:avLst/>
          </a:prstGeom>
        </p:spPr>
      </p:pic>
      <p:pic>
        <p:nvPicPr>
          <p:cNvPr id="18" name="Obrázok 17" descr="Obrázok, na ktorom je písmo, grafika, symbol, logo&#10;&#10;Automaticky generovaný popis">
            <a:extLst>
              <a:ext uri="{FF2B5EF4-FFF2-40B4-BE49-F238E27FC236}">
                <a16:creationId xmlns:a16="http://schemas.microsoft.com/office/drawing/2014/main" xmlns="" id="{DA94D63C-8F1F-8262-81C5-3EFFDB79BF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20" y="5591026"/>
            <a:ext cx="1609950" cy="533474"/>
          </a:xfrm>
          <a:prstGeom prst="rect">
            <a:avLst/>
          </a:prstGeom>
        </p:spPr>
      </p:pic>
      <p:pic>
        <p:nvPicPr>
          <p:cNvPr id="4" name="Obrázok 3" descr="Obrázok, na ktorom je text, písmo, biely, grafika&#10;&#10;Automaticky generovaný popis">
            <a:extLst>
              <a:ext uri="{FF2B5EF4-FFF2-40B4-BE49-F238E27FC236}">
                <a16:creationId xmlns:a16="http://schemas.microsoft.com/office/drawing/2014/main" xmlns="" id="{50B89142-0038-7334-698F-ECD407C4D9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07" y="5743449"/>
            <a:ext cx="1942077" cy="11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7126621-2B84-37F7-4B7C-44C68151C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74" y="3520000"/>
            <a:ext cx="5046196" cy="1795803"/>
          </a:xfrm>
          <a:solidFill>
            <a:srgbClr val="08408B"/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sk-SK" sz="4100" b="1" dirty="0">
                <a:solidFill>
                  <a:schemeClr val="bg1"/>
                </a:solidFill>
              </a:rPr>
              <a:t>Ž</a:t>
            </a:r>
            <a:r>
              <a:rPr lang="en-US" sz="41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iaci </a:t>
            </a:r>
            <a:r>
              <a:rPr lang="en-US" sz="4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 duálnom vzdelávaní v partnerských firmách</a:t>
            </a:r>
          </a:p>
        </p:txBody>
      </p:sp>
      <p:pic>
        <p:nvPicPr>
          <p:cNvPr id="9" name="Zástupný objekt pre obsah 8" descr="Obrázok, na ktorom je vnútri, ošatenie, stena, osoba&#10;&#10;Automaticky generovaný popis">
            <a:extLst>
              <a:ext uri="{FF2B5EF4-FFF2-40B4-BE49-F238E27FC236}">
                <a16:creationId xmlns:a16="http://schemas.microsoft.com/office/drawing/2014/main" xmlns="" id="{BF2656CD-EB98-4396-A4C3-185A71C80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6102" y="893928"/>
            <a:ext cx="2485608" cy="1864207"/>
          </a:xfrm>
          <a:prstGeom prst="rect">
            <a:avLst/>
          </a:prstGeom>
        </p:spPr>
      </p:pic>
      <p:pic>
        <p:nvPicPr>
          <p:cNvPr id="8" name="Obrázok 7" descr="Obrázok, na ktorom je ošatenie, obuv, chlap, osoba&#10;&#10;Automaticky generovaný popis">
            <a:extLst>
              <a:ext uri="{FF2B5EF4-FFF2-40B4-BE49-F238E27FC236}">
                <a16:creationId xmlns:a16="http://schemas.microsoft.com/office/drawing/2014/main" xmlns="" id="{B99AC357-AE9C-9876-63FB-676A106110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27035" r="-4" b="3690"/>
          <a:stretch/>
        </p:blipFill>
        <p:spPr>
          <a:xfrm>
            <a:off x="894903" y="968991"/>
            <a:ext cx="2407077" cy="2223248"/>
          </a:xfrm>
          <a:prstGeom prst="rect">
            <a:avLst/>
          </a:prstGeom>
        </p:spPr>
      </p:pic>
      <p:sp>
        <p:nvSpPr>
          <p:cNvPr id="65" name="Freeform: Shape 64">
            <a:extLst>
              <a:ext uri="{FF2B5EF4-FFF2-40B4-BE49-F238E27FC236}">
                <a16:creationId xmlns:a16="http://schemas.microsoft.com/office/drawing/2014/main" xmlns="" id="{7BC0F8B1-F985-469B-8332-13DBC76655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k-SK" dirty="0"/>
          </a:p>
        </p:txBody>
      </p:sp>
      <p:pic>
        <p:nvPicPr>
          <p:cNvPr id="5" name="Obrázok 4" descr="Obrázok, na ktorom je osoba, vnútri, ošatenie, počítač&#10;&#10;Automaticky generovaný popis">
            <a:extLst>
              <a:ext uri="{FF2B5EF4-FFF2-40B4-BE49-F238E27FC236}">
                <a16:creationId xmlns:a16="http://schemas.microsoft.com/office/drawing/2014/main" xmlns="" id="{EFA87560-F771-C09F-9B79-3BB649B3A2A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8963" r="1" b="1"/>
          <a:stretch/>
        </p:blipFill>
        <p:spPr>
          <a:xfrm>
            <a:off x="5224647" y="434000"/>
            <a:ext cx="2128085" cy="2758238"/>
          </a:xfrm>
          <a:prstGeom prst="rect">
            <a:avLst/>
          </a:prstGeom>
        </p:spPr>
      </p:pic>
      <p:sp>
        <p:nvSpPr>
          <p:cNvPr id="67" name="Freeform: Shape 66">
            <a:extLst>
              <a:ext uri="{FF2B5EF4-FFF2-40B4-BE49-F238E27FC236}">
                <a16:creationId xmlns:a16="http://schemas.microsoft.com/office/drawing/2014/main" xmlns="" id="{89D15953-1642-4DD6-AD9E-01AA19247F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k-SK" dirty="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1918D9D3-1370-4FF6-9DFC-9F87F903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14400" y="5377218"/>
            <a:ext cx="438775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ok 5" descr="Obrázok, na ktorom je vnútri, stena, stôl, osoba&#10;&#10;Automaticky generovaný popis">
            <a:extLst>
              <a:ext uri="{FF2B5EF4-FFF2-40B4-BE49-F238E27FC236}">
                <a16:creationId xmlns:a16="http://schemas.microsoft.com/office/drawing/2014/main" xmlns="" id="{9890D365-CEFA-99C8-07EC-66AF2B8D174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6709" r="2" b="1484"/>
          <a:stretch/>
        </p:blipFill>
        <p:spPr>
          <a:xfrm>
            <a:off x="6298869" y="3428999"/>
            <a:ext cx="1868889" cy="2416629"/>
          </a:xfrm>
          <a:prstGeom prst="rect">
            <a:avLst/>
          </a:prstGeom>
        </p:spPr>
      </p:pic>
      <p:pic>
        <p:nvPicPr>
          <p:cNvPr id="4" name="Zástupný objekt pre obsah 3" descr="Obrázok, na ktorom je vnútri, osoba, kancelárska budova, stena&#10;&#10;Automaticky generovaný popis">
            <a:extLst>
              <a:ext uri="{FF2B5EF4-FFF2-40B4-BE49-F238E27FC236}">
                <a16:creationId xmlns:a16="http://schemas.microsoft.com/office/drawing/2014/main" xmlns="" id="{0EE58DBF-48A9-B787-8D0C-2F198DE1A9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812" r="-4" b="26807"/>
          <a:stretch/>
        </p:blipFill>
        <p:spPr>
          <a:xfrm>
            <a:off x="9015312" y="3107669"/>
            <a:ext cx="2760248" cy="2553347"/>
          </a:xfrm>
          <a:prstGeom prst="rect">
            <a:avLst/>
          </a:prstGeom>
        </p:spPr>
      </p:pic>
      <p:sp>
        <p:nvSpPr>
          <p:cNvPr id="71" name="Freeform 6">
            <a:extLst>
              <a:ext uri="{FF2B5EF4-FFF2-40B4-BE49-F238E27FC236}">
                <a16:creationId xmlns:a16="http://schemas.microsoft.com/office/drawing/2014/main" xmlns="" id="{FBF3780C-749F-4B50-9E1D-F2B1F6DBB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84797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745</TotalTime>
  <Words>1193</Words>
  <Application>Microsoft Office PowerPoint</Application>
  <PresentationFormat>Širokouhlá</PresentationFormat>
  <Paragraphs>185</Paragraphs>
  <Slides>37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37</vt:i4>
      </vt:variant>
    </vt:vector>
  </HeadingPairs>
  <TitlesOfParts>
    <vt:vector size="43" baseType="lpstr">
      <vt:lpstr>Arial</vt:lpstr>
      <vt:lpstr>Bahnschrift</vt:lpstr>
      <vt:lpstr>Calibri</vt:lpstr>
      <vt:lpstr>Trebuchet MS</vt:lpstr>
      <vt:lpstr>Wingdings 3</vt:lpstr>
      <vt:lpstr>Fazeta</vt:lpstr>
      <vt:lpstr>OBCHODNÁ AKADÉMIA MICHALOVCE</vt:lpstr>
      <vt:lpstr>Úspešný štart do sféry biznisu a ekonómie</vt:lpstr>
      <vt:lpstr>ŠTUDIJNÝ ODBOR</vt:lpstr>
      <vt:lpstr>Cieľ vzdelávania</vt:lpstr>
      <vt:lpstr>Prečo OBCHODNÁ AKADÉMIA?  Lebo každé odvetvie sa riadi ekonomikou</vt:lpstr>
      <vt:lpstr>Absolvent nájde uplatnenie v:</vt:lpstr>
      <vt:lpstr>Duálne vzdelávanie v odbore  obchodná akadémia</vt:lpstr>
      <vt:lpstr>Duálne vzdelávanie – partnerské firmy</vt:lpstr>
      <vt:lpstr>Žiaci v duálnom vzdelávaní v partnerských firmách</vt:lpstr>
      <vt:lpstr>Priority duálneho vzdelávania</vt:lpstr>
      <vt:lpstr>Naše TOP</vt:lpstr>
      <vt:lpstr>Všeobecné predmety na OA</vt:lpstr>
      <vt:lpstr>Odborné predmety na OA </vt:lpstr>
      <vt:lpstr>Odborná prax v 3. a 4. ročníku </vt:lpstr>
      <vt:lpstr>Kam na vysokú školu?</vt:lpstr>
      <vt:lpstr>Obchodná akadémia Michalovce</vt:lpstr>
      <vt:lpstr>Projekt moderné odborné vzdelávanie</vt:lpstr>
      <vt:lpstr>Projekt – odborná prax duálne vzdelávanie</vt:lpstr>
      <vt:lpstr>Projekt - odborná učebňa účtovníctva</vt:lpstr>
      <vt:lpstr>Projekt – digitálne jazykové laboratórium</vt:lpstr>
      <vt:lpstr>Projekt – učebňa ekonomické cvičenia</vt:lpstr>
      <vt:lpstr>Projekt – učebňa predmetov ekonomiky, personalistiky a daňovej sústavy</vt:lpstr>
      <vt:lpstr>Projekt – odborná učebňa administratívy a korešpondencie</vt:lpstr>
      <vt:lpstr>Projekt – učebňa cudzích jazykov</vt:lpstr>
      <vt:lpstr> Stredoškolská odborná činnosť </vt:lpstr>
      <vt:lpstr> SIP - úprava informácií na počítači </vt:lpstr>
      <vt:lpstr> Štátne skúšky z písania na počítači a korešpondencie </vt:lpstr>
      <vt:lpstr>ECDL- The European Computer Driving Licence - je systém na overovanie (certifikáciu) znalostí a zručností v oblasti práce s výpočtovou technikou určený pre bežného používateľa osobného počítača – žiakom otvorí dvere do sveta IT!</vt:lpstr>
      <vt:lpstr> Olympiáda Mladý účtovník </vt:lpstr>
      <vt:lpstr> EPAS – Ambasádorská škola Európskeho parlamentu </vt:lpstr>
      <vt:lpstr> Jazykové aktivity a súťaže </vt:lpstr>
      <vt:lpstr> Literárne súťaže </vt:lpstr>
      <vt:lpstr>Enviromentálne projetky – Enviromentálna jar a jeseň, Zatoč s odpadom, Voda nad zlato,  Do školy na bicykli...</vt:lpstr>
      <vt:lpstr>Zelena stena- projekt     nové logo školy</vt:lpstr>
      <vt:lpstr>Čas na relax</vt:lpstr>
      <vt:lpstr>Akcie a podujatia školy</vt:lpstr>
      <vt:lpstr>Kde si vyhľadať informácie?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OBCHODNÁ AKADÉMIA MICHALOVCE</dc:title>
  <dc:creator>Vanessa Kondášová</dc:creator>
  <cp:lastModifiedBy>Henrieta Fecaková</cp:lastModifiedBy>
  <cp:revision>37</cp:revision>
  <dcterms:created xsi:type="dcterms:W3CDTF">2024-10-10T12:11:19Z</dcterms:created>
  <dcterms:modified xsi:type="dcterms:W3CDTF">2025-02-04T21:00:50Z</dcterms:modified>
</cp:coreProperties>
</file>