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notesSlides/notesSlide1.xml" ContentType="application/vnd.openxmlformats-officedocument.presentationml.notesSlide+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Lst>
  <p:notesMasterIdLst>
    <p:notesMasterId r:id="rId40"/>
  </p:notesMasterIdLst>
  <p:sldIdLst>
    <p:sldId id="316" r:id="rId2"/>
    <p:sldId id="260" r:id="rId3"/>
    <p:sldId id="301" r:id="rId4"/>
    <p:sldId id="292" r:id="rId5"/>
    <p:sldId id="317" r:id="rId6"/>
    <p:sldId id="318" r:id="rId7"/>
    <p:sldId id="262" r:id="rId8"/>
    <p:sldId id="297" r:id="rId9"/>
    <p:sldId id="300" r:id="rId10"/>
    <p:sldId id="270" r:id="rId11"/>
    <p:sldId id="268" r:id="rId12"/>
    <p:sldId id="266" r:id="rId13"/>
    <p:sldId id="264" r:id="rId14"/>
    <p:sldId id="267" r:id="rId15"/>
    <p:sldId id="271" r:id="rId16"/>
    <p:sldId id="319" r:id="rId17"/>
    <p:sldId id="303" r:id="rId18"/>
    <p:sldId id="304" r:id="rId19"/>
    <p:sldId id="305" r:id="rId20"/>
    <p:sldId id="312" r:id="rId21"/>
    <p:sldId id="311" r:id="rId22"/>
    <p:sldId id="310" r:id="rId23"/>
    <p:sldId id="308" r:id="rId24"/>
    <p:sldId id="313" r:id="rId25"/>
    <p:sldId id="307" r:id="rId26"/>
    <p:sldId id="286" r:id="rId27"/>
    <p:sldId id="287" r:id="rId28"/>
    <p:sldId id="288" r:id="rId29"/>
    <p:sldId id="284" r:id="rId30"/>
    <p:sldId id="296" r:id="rId31"/>
    <p:sldId id="289" r:id="rId32"/>
    <p:sldId id="290" r:id="rId33"/>
    <p:sldId id="291" r:id="rId34"/>
    <p:sldId id="293" r:id="rId35"/>
    <p:sldId id="295" r:id="rId36"/>
    <p:sldId id="294" r:id="rId37"/>
    <p:sldId id="280" r:id="rId38"/>
    <p:sldId id="299"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arina Hovanova" initials="KH" lastIdx="18" clrIdx="0">
    <p:extLst>
      <p:ext uri="{19B8F6BF-5375-455C-9EA6-DF929625EA0E}">
        <p15:presenceInfo xmlns:p15="http://schemas.microsoft.com/office/powerpoint/2012/main" userId="26fcbade30a3db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00"/>
    <a:srgbClr val="FFFF99"/>
    <a:srgbClr val="FFFFCC"/>
    <a:srgbClr val="87AF51"/>
    <a:srgbClr val="FFCC00"/>
    <a:srgbClr val="BFAC37"/>
    <a:srgbClr val="FFF1CB"/>
    <a:srgbClr val="66CCFF"/>
    <a:srgbClr val="4EF5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B62345-594E-4899-79FF-5BB21844C7B6}" v="6" dt="2022-01-16T15:05:06.4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4" d="100"/>
          <a:sy n="84" d="100"/>
        </p:scale>
        <p:origin x="610" y="77"/>
      </p:cViewPr>
      <p:guideLst>
        <p:guide orient="horz" pos="2160"/>
        <p:guide pos="3840"/>
      </p:guideLst>
    </p:cSldViewPr>
  </p:slideViewPr>
  <p:notesTextViewPr>
    <p:cViewPr>
      <p:scale>
        <a:sx n="1" d="1"/>
        <a:sy n="1" d="1"/>
      </p:scale>
      <p:origin x="0" y="0"/>
    </p:cViewPr>
  </p:notesTextViewPr>
  <p:sorterViewPr>
    <p:cViewPr varScale="1">
      <p:scale>
        <a:sx n="1" d="1"/>
        <a:sy n="1" d="1"/>
      </p:scale>
      <p:origin x="0" y="-181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22T18:08:11.541" idx="1">
    <p:pos x="10" y="10"/>
    <p:text>Na našej škole máme jeden študijný odbor - obchodná akdémia, ktorý je zameraný na ekonomiku, ale výučba môže prebiehať ako terorická s dvojtýždňovu praxou v 3. a 4. ročníku, alebo ako duálne vzdelávanie, kde jeden deň v týždni žiaci chodia na prax do firiem a zvyšok týždňa majú teoretické vyučovanie</p:text>
    <p:extLst>
      <p:ext uri="{C676402C-5697-4E1C-873F-D02D1690AC5C}">
        <p15:threadingInfo xmlns:p15="http://schemas.microsoft.com/office/powerpoint/2012/main" timeZoneBias="-60"/>
      </p:ext>
    </p:extLst>
  </p:cm>
  <p:cm authorId="1" dt="2022-01-23T15:48:47.135" idx="18">
    <p:pos x="146" y="146"/>
    <p:text/>
    <p:extLst>
      <p:ext uri="{C676402C-5697-4E1C-873F-D02D1690AC5C}">
        <p15:threadingInfo xmlns:p15="http://schemas.microsoft.com/office/powerpoint/2012/main" timeZoneBias="-6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2-01-22T18:27:51.386" idx="12">
    <p:pos x="10" y="10"/>
    <p:text/>
    <p:extLst>
      <p:ext uri="{C676402C-5697-4E1C-873F-D02D1690AC5C}">
        <p15:threadingInfo xmlns:p15="http://schemas.microsoft.com/office/powerpoint/2012/main" timeZoneBias="-6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2-01-22T18:32:42.376" idx="17">
    <p:pos x="10" y="10"/>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1-22T18:10:59.546" idx="2">
    <p:pos x="10" y="10"/>
    <p:text>Firmy, z ktorými máme  podpísanú zmluvu o duálnom vzdelávaní a ktoré žiaci navšetvujú si v rámci Michaloviec as ú to tieto firmy: Mesto Michalovce, Ingema, Lekos, Consulting, Paint horses, Eurospan a Generali.</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1-22T18:12:58.080" idx="3">
    <p:pos x="10" y="10"/>
    <p:text>O tento druh aštúdia je aktuálne veľký záujem. Dokáže skĺbiť teoretické vyučovanie s praktickým a vyplýva z neho veľa výhod. Okrem prvých skúsenosti s pracovným prostredím  ide o lepšie uplatnenie na trhu práce, odmena študenta a tiež ponuka prvého zaemstnania.</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2-01-22T18:17:02.220" idx="5">
    <p:pos x="10" y="10"/>
    <p:text>Každá oblasť nášho života je spätá s ekonomikou a v nej rôznymi povolaniami, ktoré môžete vidieť v tejto prezentácii. Obchodná akadémia je základnom stredoškolsky vzdelaných ľudí , ktorí obsaczujú pozície ako je ekonóm, účtovník, personalista, pracovník v reklame, daňový poradca, pracovník banky a poisťovne alebo obchodnej a verejnej správy a pod.</p:text>
    <p:extLst>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2-01-22T18:19:16.636" idx="6">
    <p:pos x="10" y="10"/>
    <p:text>Naša škola nesnaží len dodržať školský vzdelávací program, ale dať žiakom aj čosi navyše, čo uplatnenie na trhu práce ešte zvýši. Preto sme sa zapojili do projektov ako je získanie certifikátu s podvojného účtovníctva, ECDL, Prepojenie stredoškoslkého vzdelávania s praxou a mnohých ďalších</p:text>
    <p:extLst>
      <p:ext uri="{C676402C-5697-4E1C-873F-D02D1690AC5C}">
        <p15:threadingInfo xmlns:p15="http://schemas.microsoft.com/office/powerpoint/2012/main" timeZoneBias="-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2-01-22T18:21:20.055" idx="7">
    <p:pos x="10" y="10"/>
    <p:text>Uplatnenie našich žiakov je veľmi široké a niet oblasti v ekonomickom prostredí, kde by sa neuplatnili. Naši absolventi pracujú vo firmách, zakladajú si vlastné firmy, živnosti, pracujú v bankovníctve, poisťovňach, ale aj v justícii, policajnom zbore, cestovnom ruchu, hoteliérstve.</p:text>
    <p:extLst>
      <p:ext uri="{C676402C-5697-4E1C-873F-D02D1690AC5C}">
        <p15:threadingInfo xmlns:p15="http://schemas.microsoft.com/office/powerpoint/2012/main" timeZoneBias="-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2-01-22T18:23:20.893" idx="8">
    <p:pos x="10" y="10"/>
    <p:text>Našim základným cieľom vzdelávania je pripravenosť pre prax do zamestnania, schopnosť založiť si vlastnú firmu alebo živnosť a pripravenosť na pokračovanie v štúdiu na vysokej škole. Finančná gramotnosť na celý život je bonusom.</p:text>
    <p:extLst>
      <p:ext uri="{C676402C-5697-4E1C-873F-D02D1690AC5C}">
        <p15:threadingInfo xmlns:p15="http://schemas.microsoft.com/office/powerpoint/2012/main" timeZoneBias="-6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2-01-22T18:24:44.118" idx="9">
    <p:pos x="10" y="10"/>
    <p:text/>
    <p:extLst>
      <p:ext uri="{C676402C-5697-4E1C-873F-D02D1690AC5C}">
        <p15:threadingInfo xmlns:p15="http://schemas.microsoft.com/office/powerpoint/2012/main" timeZoneBias="-6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2-01-22T18:25:16.393" idx="10">
    <p:pos x="10" y="10"/>
    <p:text/>
    <p:extLst>
      <p:ext uri="{C676402C-5697-4E1C-873F-D02D1690AC5C}">
        <p15:threadingInfo xmlns:p15="http://schemas.microsoft.com/office/powerpoint/2012/main" timeZoneBias="-60"/>
      </p:ext>
    </p:extLst>
  </p:cm>
  <p:cm authorId="1" dt="2022-01-22T18:31:27.232" idx="16">
    <p:pos x="10" y="146"/>
    <p:text>Svojím zameraním je Obchodná akadémia najbližšia Ekonomickej univerzite, ale svoje ciele a plány môžete naplňať aj na iných vysokých školách na Slovensku.</p:text>
    <p:extLst>
      <p:ext uri="{C676402C-5697-4E1C-873F-D02D1690AC5C}">
        <p15:threadingInfo xmlns:p15="http://schemas.microsoft.com/office/powerpoint/2012/main" timeZoneBias="-60">
          <p15:parentCm authorId="1" idx="10"/>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dirty="0"/>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B0EA0-582F-47A5-BFB9-72CF75DBDB80}" type="datetimeFigureOut">
              <a:rPr lang="sk-SK" smtClean="0"/>
              <a:t>12. 2. 2024</a:t>
            </a:fld>
            <a:endParaRPr lang="sk-SK" dirty="0"/>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dirty="0"/>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dirty="0"/>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A331D-6FDE-4276-90EB-DA4BD6C886B1}" type="slidenum">
              <a:rPr lang="sk-SK" smtClean="0"/>
              <a:t>‹#›</a:t>
            </a:fld>
            <a:endParaRPr lang="sk-SK" dirty="0"/>
          </a:p>
        </p:txBody>
      </p:sp>
    </p:spTree>
    <p:extLst>
      <p:ext uri="{BB962C8B-B14F-4D97-AF65-F5344CB8AC3E}">
        <p14:creationId xmlns:p14="http://schemas.microsoft.com/office/powerpoint/2010/main" val="4024028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6B0A331D-6FDE-4276-90EB-DA4BD6C886B1}" type="slidenum">
              <a:rPr lang="sk-SK" smtClean="0"/>
              <a:t>9</a:t>
            </a:fld>
            <a:endParaRPr lang="sk-SK" dirty="0"/>
          </a:p>
        </p:txBody>
      </p:sp>
    </p:spTree>
    <p:extLst>
      <p:ext uri="{BB962C8B-B14F-4D97-AF65-F5344CB8AC3E}">
        <p14:creationId xmlns:p14="http://schemas.microsoft.com/office/powerpoint/2010/main" val="331895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6B0A331D-6FDE-4276-90EB-DA4BD6C886B1}" type="slidenum">
              <a:rPr lang="sk-SK" smtClean="0"/>
              <a:t>32</a:t>
            </a:fld>
            <a:endParaRPr lang="sk-SK" dirty="0"/>
          </a:p>
        </p:txBody>
      </p:sp>
    </p:spTree>
    <p:extLst>
      <p:ext uri="{BB962C8B-B14F-4D97-AF65-F5344CB8AC3E}">
        <p14:creationId xmlns:p14="http://schemas.microsoft.com/office/powerpoint/2010/main" val="575846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6B0A331D-6FDE-4276-90EB-DA4BD6C886B1}" type="slidenum">
              <a:rPr lang="sk-SK" smtClean="0"/>
              <a:t>34</a:t>
            </a:fld>
            <a:endParaRPr lang="sk-SK" dirty="0"/>
          </a:p>
        </p:txBody>
      </p:sp>
    </p:spTree>
    <p:extLst>
      <p:ext uri="{BB962C8B-B14F-4D97-AF65-F5344CB8AC3E}">
        <p14:creationId xmlns:p14="http://schemas.microsoft.com/office/powerpoint/2010/main" val="1391162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6B0A331D-6FDE-4276-90EB-DA4BD6C886B1}" type="slidenum">
              <a:rPr lang="sk-SK" smtClean="0"/>
              <a:t>35</a:t>
            </a:fld>
            <a:endParaRPr lang="sk-SK" dirty="0"/>
          </a:p>
        </p:txBody>
      </p:sp>
    </p:spTree>
    <p:extLst>
      <p:ext uri="{BB962C8B-B14F-4D97-AF65-F5344CB8AC3E}">
        <p14:creationId xmlns:p14="http://schemas.microsoft.com/office/powerpoint/2010/main" val="3453416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sk-SK" smtClean="0"/>
              <a:t>Upravte štýly predlohy textu</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en-US" dirty="0"/>
          </a:p>
        </p:txBody>
      </p:sp>
      <p:sp>
        <p:nvSpPr>
          <p:cNvPr id="4" name="Date Placeholder 3"/>
          <p:cNvSpPr>
            <a:spLocks noGrp="1"/>
          </p:cNvSpPr>
          <p:nvPr>
            <p:ph type="dt" sz="half" idx="10"/>
          </p:nvPr>
        </p:nvSpPr>
        <p:spPr/>
        <p:txBody>
          <a:bodyPr/>
          <a:lstStyle/>
          <a:p>
            <a:fld id="{D659DC72-6D3C-4456-93F4-48F9020CF816}" type="datetimeFigureOut">
              <a:rPr lang="sk-SK" smtClean="0"/>
              <a:pPr/>
              <a:t>12. 2. 2024</a:t>
            </a:fld>
            <a:endParaRPr lang="sk-SK" dirty="0"/>
          </a:p>
        </p:txBody>
      </p:sp>
      <p:sp>
        <p:nvSpPr>
          <p:cNvPr id="5" name="Footer Placeholder 4"/>
          <p:cNvSpPr>
            <a:spLocks noGrp="1"/>
          </p:cNvSpPr>
          <p:nvPr>
            <p:ph type="ftr" sz="quarter" idx="11"/>
          </p:nvPr>
        </p:nvSpPr>
        <p:spPr/>
        <p:txBody>
          <a:bodyPr/>
          <a:lstStyle/>
          <a:p>
            <a:endParaRPr lang="sk-SK" dirty="0"/>
          </a:p>
        </p:txBody>
      </p:sp>
      <p:sp>
        <p:nvSpPr>
          <p:cNvPr id="6" name="Slide Number Placeholder 5"/>
          <p:cNvSpPr>
            <a:spLocks noGrp="1"/>
          </p:cNvSpPr>
          <p:nvPr>
            <p:ph type="sldNum" sz="quarter" idx="12"/>
          </p:nvPr>
        </p:nvSpPr>
        <p:spPr/>
        <p:txBody>
          <a:bodyPr/>
          <a:lstStyle/>
          <a:p>
            <a:fld id="{D4FC56A7-9E8F-47C5-A44A-BD424AA0DE23}" type="slidenum">
              <a:rPr lang="sk-SK" smtClean="0"/>
              <a:pPr/>
              <a:t>‹#›</a:t>
            </a:fld>
            <a:endParaRPr lang="sk-SK"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807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ok s popis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dirty="0" smtClean="0"/>
              <a:t>Ak chcete pridať obrázok, kliknite na ikonu</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Upravte štýl predlohy textu.</a:t>
            </a:r>
          </a:p>
        </p:txBody>
      </p:sp>
      <p:sp>
        <p:nvSpPr>
          <p:cNvPr id="3" name="Date Placeholder 2"/>
          <p:cNvSpPr>
            <a:spLocks noGrp="1"/>
          </p:cNvSpPr>
          <p:nvPr>
            <p:ph type="dt" sz="half" idx="10"/>
          </p:nvPr>
        </p:nvSpPr>
        <p:spPr/>
        <p:txBody>
          <a:bodyPr/>
          <a:lstStyle/>
          <a:p>
            <a:fld id="{D659DC72-6D3C-4456-93F4-48F9020CF816}" type="datetimeFigureOut">
              <a:rPr lang="sk-SK" smtClean="0"/>
              <a:pPr/>
              <a:t>12. 2. 2024</a:t>
            </a:fld>
            <a:endParaRPr lang="sk-SK" dirty="0"/>
          </a:p>
        </p:txBody>
      </p:sp>
      <p:sp>
        <p:nvSpPr>
          <p:cNvPr id="4" name="Footer Placeholder 3"/>
          <p:cNvSpPr>
            <a:spLocks noGrp="1"/>
          </p:cNvSpPr>
          <p:nvPr>
            <p:ph type="ftr" sz="quarter" idx="11"/>
          </p:nvPr>
        </p:nvSpPr>
        <p:spPr/>
        <p:txBody>
          <a:bodyPr/>
          <a:lstStyle/>
          <a:p>
            <a:endParaRPr lang="sk-SK" dirty="0"/>
          </a:p>
        </p:txBody>
      </p:sp>
      <p:sp>
        <p:nvSpPr>
          <p:cNvPr id="5" name="Slide Number Placeholder 4"/>
          <p:cNvSpPr>
            <a:spLocks noGrp="1"/>
          </p:cNvSpPr>
          <p:nvPr>
            <p:ph type="sldNum" sz="quarter" idx="12"/>
          </p:nvPr>
        </p:nvSpPr>
        <p:spPr/>
        <p:txBody>
          <a:bodyPr/>
          <a:lstStyle/>
          <a:p>
            <a:fld id="{D4FC56A7-9E8F-47C5-A44A-BD424AA0DE23}" type="slidenum">
              <a:rPr lang="sk-SK" smtClean="0"/>
              <a:pPr/>
              <a:t>‹#›</a:t>
            </a:fld>
            <a:endParaRPr lang="sk-SK" dirty="0"/>
          </a:p>
        </p:txBody>
      </p:sp>
    </p:spTree>
    <p:extLst>
      <p:ext uri="{BB962C8B-B14F-4D97-AF65-F5344CB8AC3E}">
        <p14:creationId xmlns:p14="http://schemas.microsoft.com/office/powerpoint/2010/main" val="3608965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sk-SK" smtClean="0"/>
              <a:t>Upravte štýly predlohy textu</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D659DC72-6D3C-4456-93F4-48F9020CF816}" type="datetimeFigureOut">
              <a:rPr lang="sk-SK" smtClean="0"/>
              <a:pPr/>
              <a:t>12. 2. 2024</a:t>
            </a:fld>
            <a:endParaRPr lang="sk-SK" dirty="0"/>
          </a:p>
        </p:txBody>
      </p:sp>
      <p:sp>
        <p:nvSpPr>
          <p:cNvPr id="5" name="Footer Placeholder 4"/>
          <p:cNvSpPr>
            <a:spLocks noGrp="1"/>
          </p:cNvSpPr>
          <p:nvPr>
            <p:ph type="ftr" sz="quarter" idx="11"/>
          </p:nvPr>
        </p:nvSpPr>
        <p:spPr/>
        <p:txBody>
          <a:bodyPr/>
          <a:lstStyle/>
          <a:p>
            <a:endParaRPr lang="sk-SK" dirty="0"/>
          </a:p>
        </p:txBody>
      </p:sp>
      <p:sp>
        <p:nvSpPr>
          <p:cNvPr id="6" name="Slide Number Placeholder 5"/>
          <p:cNvSpPr>
            <a:spLocks noGrp="1"/>
          </p:cNvSpPr>
          <p:nvPr>
            <p:ph type="sldNum" sz="quarter" idx="12"/>
          </p:nvPr>
        </p:nvSpPr>
        <p:spPr/>
        <p:txBody>
          <a:bodyPr/>
          <a:lstStyle/>
          <a:p>
            <a:fld id="{D4FC56A7-9E8F-47C5-A44A-BD424AA0DE23}" type="slidenum">
              <a:rPr lang="sk-SK" smtClean="0"/>
              <a:pPr/>
              <a:t>‹#›</a:t>
            </a:fld>
            <a:endParaRPr lang="sk-SK" dirty="0"/>
          </a:p>
        </p:txBody>
      </p:sp>
    </p:spTree>
    <p:extLst>
      <p:ext uri="{BB962C8B-B14F-4D97-AF65-F5344CB8AC3E}">
        <p14:creationId xmlns:p14="http://schemas.microsoft.com/office/powerpoint/2010/main" val="394381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sk-SK" smtClean="0"/>
              <a:t>Upravte štýly predlohy textu</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Upravte štýl predlohy textu.</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D659DC72-6D3C-4456-93F4-48F9020CF816}" type="datetimeFigureOut">
              <a:rPr lang="sk-SK" smtClean="0"/>
              <a:pPr/>
              <a:t>12. 2. 2024</a:t>
            </a:fld>
            <a:endParaRPr lang="sk-SK" dirty="0"/>
          </a:p>
        </p:txBody>
      </p:sp>
      <p:sp>
        <p:nvSpPr>
          <p:cNvPr id="5" name="Footer Placeholder 4"/>
          <p:cNvSpPr>
            <a:spLocks noGrp="1"/>
          </p:cNvSpPr>
          <p:nvPr>
            <p:ph type="ftr" sz="quarter" idx="11"/>
          </p:nvPr>
        </p:nvSpPr>
        <p:spPr/>
        <p:txBody>
          <a:bodyPr/>
          <a:lstStyle/>
          <a:p>
            <a:endParaRPr lang="sk-SK" dirty="0"/>
          </a:p>
        </p:txBody>
      </p:sp>
      <p:sp>
        <p:nvSpPr>
          <p:cNvPr id="6" name="Slide Number Placeholder 5"/>
          <p:cNvSpPr>
            <a:spLocks noGrp="1"/>
          </p:cNvSpPr>
          <p:nvPr>
            <p:ph type="sldNum" sz="quarter" idx="12"/>
          </p:nvPr>
        </p:nvSpPr>
        <p:spPr/>
        <p:txBody>
          <a:bodyPr/>
          <a:lstStyle/>
          <a:p>
            <a:fld id="{D4FC56A7-9E8F-47C5-A44A-BD424AA0DE23}" type="slidenum">
              <a:rPr lang="sk-SK" smtClean="0"/>
              <a:pPr/>
              <a:t>‹#›</a:t>
            </a:fld>
            <a:endParaRPr lang="sk-SK"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875803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sk-SK" smtClean="0"/>
              <a:t>Upravte štýly predlohy textu</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D659DC72-6D3C-4456-93F4-48F9020CF816}" type="datetimeFigureOut">
              <a:rPr lang="sk-SK" smtClean="0"/>
              <a:pPr/>
              <a:t>12. 2. 2024</a:t>
            </a:fld>
            <a:endParaRPr lang="sk-SK" dirty="0"/>
          </a:p>
        </p:txBody>
      </p:sp>
      <p:sp>
        <p:nvSpPr>
          <p:cNvPr id="5" name="Footer Placeholder 4"/>
          <p:cNvSpPr>
            <a:spLocks noGrp="1"/>
          </p:cNvSpPr>
          <p:nvPr>
            <p:ph type="ftr" sz="quarter" idx="11"/>
          </p:nvPr>
        </p:nvSpPr>
        <p:spPr/>
        <p:txBody>
          <a:bodyPr/>
          <a:lstStyle/>
          <a:p>
            <a:endParaRPr lang="sk-SK" dirty="0"/>
          </a:p>
        </p:txBody>
      </p:sp>
      <p:sp>
        <p:nvSpPr>
          <p:cNvPr id="6" name="Slide Number Placeholder 5"/>
          <p:cNvSpPr>
            <a:spLocks noGrp="1"/>
          </p:cNvSpPr>
          <p:nvPr>
            <p:ph type="sldNum" sz="quarter" idx="12"/>
          </p:nvPr>
        </p:nvSpPr>
        <p:spPr/>
        <p:txBody>
          <a:bodyPr/>
          <a:lstStyle/>
          <a:p>
            <a:fld id="{D4FC56A7-9E8F-47C5-A44A-BD424AA0DE23}" type="slidenum">
              <a:rPr lang="sk-SK" smtClean="0"/>
              <a:pPr/>
              <a:t>‹#›</a:t>
            </a:fld>
            <a:endParaRPr lang="sk-SK" dirty="0"/>
          </a:p>
        </p:txBody>
      </p:sp>
    </p:spTree>
    <p:extLst>
      <p:ext uri="{BB962C8B-B14F-4D97-AF65-F5344CB8AC3E}">
        <p14:creationId xmlns:p14="http://schemas.microsoft.com/office/powerpoint/2010/main" val="3797782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rta s názvom ponuky">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sk-SK" smtClean="0"/>
              <a:t>Upravte štýly predlohy textu</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sk-SK" smtClean="0"/>
              <a:t>Upravte štýl predlohy textu.</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D659DC72-6D3C-4456-93F4-48F9020CF816}" type="datetimeFigureOut">
              <a:rPr lang="sk-SK" smtClean="0"/>
              <a:pPr/>
              <a:t>12. 2. 2024</a:t>
            </a:fld>
            <a:endParaRPr lang="sk-SK" dirty="0"/>
          </a:p>
        </p:txBody>
      </p:sp>
      <p:sp>
        <p:nvSpPr>
          <p:cNvPr id="5" name="Footer Placeholder 4"/>
          <p:cNvSpPr>
            <a:spLocks noGrp="1"/>
          </p:cNvSpPr>
          <p:nvPr>
            <p:ph type="ftr" sz="quarter" idx="11"/>
          </p:nvPr>
        </p:nvSpPr>
        <p:spPr/>
        <p:txBody>
          <a:bodyPr/>
          <a:lstStyle/>
          <a:p>
            <a:endParaRPr lang="sk-SK" dirty="0"/>
          </a:p>
        </p:txBody>
      </p:sp>
      <p:sp>
        <p:nvSpPr>
          <p:cNvPr id="6" name="Slide Number Placeholder 5"/>
          <p:cNvSpPr>
            <a:spLocks noGrp="1"/>
          </p:cNvSpPr>
          <p:nvPr>
            <p:ph type="sldNum" sz="quarter" idx="12"/>
          </p:nvPr>
        </p:nvSpPr>
        <p:spPr/>
        <p:txBody>
          <a:bodyPr/>
          <a:lstStyle/>
          <a:p>
            <a:fld id="{D4FC56A7-9E8F-47C5-A44A-BD424AA0DE23}" type="slidenum">
              <a:rPr lang="sk-SK" smtClean="0"/>
              <a:pPr/>
              <a:t>‹#›</a:t>
            </a:fld>
            <a:endParaRPr lang="sk-SK"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907090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alebo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sk-SK" smtClean="0"/>
              <a:t>Upravte štýly predlohy textu</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sk-SK" smtClean="0"/>
              <a:t>Upravte štýl predlohy textu.</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D659DC72-6D3C-4456-93F4-48F9020CF816}" type="datetimeFigureOut">
              <a:rPr lang="sk-SK" smtClean="0"/>
              <a:pPr/>
              <a:t>12. 2. 2024</a:t>
            </a:fld>
            <a:endParaRPr lang="sk-SK" dirty="0"/>
          </a:p>
        </p:txBody>
      </p:sp>
      <p:sp>
        <p:nvSpPr>
          <p:cNvPr id="5" name="Footer Placeholder 4"/>
          <p:cNvSpPr>
            <a:spLocks noGrp="1"/>
          </p:cNvSpPr>
          <p:nvPr>
            <p:ph type="ftr" sz="quarter" idx="11"/>
          </p:nvPr>
        </p:nvSpPr>
        <p:spPr/>
        <p:txBody>
          <a:bodyPr/>
          <a:lstStyle/>
          <a:p>
            <a:endParaRPr lang="sk-SK" dirty="0"/>
          </a:p>
        </p:txBody>
      </p:sp>
      <p:sp>
        <p:nvSpPr>
          <p:cNvPr id="6" name="Slide Number Placeholder 5"/>
          <p:cNvSpPr>
            <a:spLocks noGrp="1"/>
          </p:cNvSpPr>
          <p:nvPr>
            <p:ph type="sldNum" sz="quarter" idx="12"/>
          </p:nvPr>
        </p:nvSpPr>
        <p:spPr/>
        <p:txBody>
          <a:bodyPr/>
          <a:lstStyle/>
          <a:p>
            <a:fld id="{D4FC56A7-9E8F-47C5-A44A-BD424AA0DE23}" type="slidenum">
              <a:rPr lang="sk-SK" smtClean="0"/>
              <a:pPr/>
              <a:t>‹#›</a:t>
            </a:fld>
            <a:endParaRPr lang="sk-SK" dirty="0"/>
          </a:p>
        </p:txBody>
      </p:sp>
    </p:spTree>
    <p:extLst>
      <p:ext uri="{BB962C8B-B14F-4D97-AF65-F5344CB8AC3E}">
        <p14:creationId xmlns:p14="http://schemas.microsoft.com/office/powerpoint/2010/main" val="1529262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sk-SK" smtClean="0"/>
              <a:t>Upravte štýly predlohy textu</a:t>
            </a:r>
            <a:endParaRPr lang="en-US" dirty="0"/>
          </a:p>
        </p:txBody>
      </p:sp>
      <p:sp>
        <p:nvSpPr>
          <p:cNvPr id="3" name="Vertical Text Placeholder 2"/>
          <p:cNvSpPr>
            <a:spLocks noGrp="1"/>
          </p:cNvSpPr>
          <p:nvPr>
            <p:ph type="body" orient="vert" idx="1"/>
          </p:nvPr>
        </p:nvSpPr>
        <p:spPr/>
        <p:txBody>
          <a:bodyPr vert="eaVert" ancho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D659DC72-6D3C-4456-93F4-48F9020CF816}" type="datetimeFigureOut">
              <a:rPr lang="sk-SK" smtClean="0"/>
              <a:pPr/>
              <a:t>12. 2. 2024</a:t>
            </a:fld>
            <a:endParaRPr lang="sk-SK" dirty="0"/>
          </a:p>
        </p:txBody>
      </p:sp>
      <p:sp>
        <p:nvSpPr>
          <p:cNvPr id="5" name="Footer Placeholder 4"/>
          <p:cNvSpPr>
            <a:spLocks noGrp="1"/>
          </p:cNvSpPr>
          <p:nvPr>
            <p:ph type="ftr" sz="quarter" idx="11"/>
          </p:nvPr>
        </p:nvSpPr>
        <p:spPr/>
        <p:txBody>
          <a:bodyPr/>
          <a:lstStyle/>
          <a:p>
            <a:endParaRPr lang="sk-SK" dirty="0"/>
          </a:p>
        </p:txBody>
      </p:sp>
      <p:sp>
        <p:nvSpPr>
          <p:cNvPr id="6" name="Slide Number Placeholder 5"/>
          <p:cNvSpPr>
            <a:spLocks noGrp="1"/>
          </p:cNvSpPr>
          <p:nvPr>
            <p:ph type="sldNum" sz="quarter" idx="12"/>
          </p:nvPr>
        </p:nvSpPr>
        <p:spPr/>
        <p:txBody>
          <a:bodyPr/>
          <a:lstStyle/>
          <a:p>
            <a:fld id="{D4FC56A7-9E8F-47C5-A44A-BD424AA0DE23}" type="slidenum">
              <a:rPr lang="sk-SK" smtClean="0"/>
              <a:pPr/>
              <a:t>‹#›</a:t>
            </a:fld>
            <a:endParaRPr lang="sk-SK" dirty="0"/>
          </a:p>
        </p:txBody>
      </p:sp>
    </p:spTree>
    <p:extLst>
      <p:ext uri="{BB962C8B-B14F-4D97-AF65-F5344CB8AC3E}">
        <p14:creationId xmlns:p14="http://schemas.microsoft.com/office/powerpoint/2010/main" val="2090434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sk-SK" smtClean="0"/>
              <a:t>Upravte štýly predlohy textu</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D659DC72-6D3C-4456-93F4-48F9020CF816}" type="datetimeFigureOut">
              <a:rPr lang="sk-SK" smtClean="0"/>
              <a:pPr/>
              <a:t>12. 2. 2024</a:t>
            </a:fld>
            <a:endParaRPr lang="sk-SK" dirty="0"/>
          </a:p>
        </p:txBody>
      </p:sp>
      <p:sp>
        <p:nvSpPr>
          <p:cNvPr id="5" name="Footer Placeholder 4"/>
          <p:cNvSpPr>
            <a:spLocks noGrp="1"/>
          </p:cNvSpPr>
          <p:nvPr>
            <p:ph type="ftr" sz="quarter" idx="11"/>
          </p:nvPr>
        </p:nvSpPr>
        <p:spPr/>
        <p:txBody>
          <a:bodyPr/>
          <a:lstStyle/>
          <a:p>
            <a:endParaRPr lang="sk-SK" dirty="0"/>
          </a:p>
        </p:txBody>
      </p:sp>
      <p:sp>
        <p:nvSpPr>
          <p:cNvPr id="6" name="Slide Number Placeholder 5"/>
          <p:cNvSpPr>
            <a:spLocks noGrp="1"/>
          </p:cNvSpPr>
          <p:nvPr>
            <p:ph type="sldNum" sz="quarter" idx="12"/>
          </p:nvPr>
        </p:nvSpPr>
        <p:spPr/>
        <p:txBody>
          <a:bodyPr/>
          <a:lstStyle/>
          <a:p>
            <a:fld id="{D4FC56A7-9E8F-47C5-A44A-BD424AA0DE23}" type="slidenum">
              <a:rPr lang="sk-SK" smtClean="0"/>
              <a:pPr/>
              <a:t>‹#›</a:t>
            </a:fld>
            <a:endParaRPr lang="sk-SK" dirty="0"/>
          </a:p>
        </p:txBody>
      </p:sp>
    </p:spTree>
    <p:extLst>
      <p:ext uri="{BB962C8B-B14F-4D97-AF65-F5344CB8AC3E}">
        <p14:creationId xmlns:p14="http://schemas.microsoft.com/office/powerpoint/2010/main" val="3927062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idx="1"/>
          </p:nvPr>
        </p:nvSpPr>
        <p:spPr/>
        <p:txBody>
          <a:bodyPr anchor="ct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D659DC72-6D3C-4456-93F4-48F9020CF816}" type="datetimeFigureOut">
              <a:rPr lang="sk-SK" smtClean="0"/>
              <a:pPr/>
              <a:t>12. 2. 2024</a:t>
            </a:fld>
            <a:endParaRPr lang="sk-SK" dirty="0"/>
          </a:p>
        </p:txBody>
      </p:sp>
      <p:sp>
        <p:nvSpPr>
          <p:cNvPr id="5" name="Footer Placeholder 4"/>
          <p:cNvSpPr>
            <a:spLocks noGrp="1"/>
          </p:cNvSpPr>
          <p:nvPr>
            <p:ph type="ftr" sz="quarter" idx="11"/>
          </p:nvPr>
        </p:nvSpPr>
        <p:spPr/>
        <p:txBody>
          <a:bodyPr/>
          <a:lstStyle/>
          <a:p>
            <a:endParaRPr lang="sk-SK" dirty="0"/>
          </a:p>
        </p:txBody>
      </p:sp>
      <p:sp>
        <p:nvSpPr>
          <p:cNvPr id="6" name="Slide Number Placeholder 5"/>
          <p:cNvSpPr>
            <a:spLocks noGrp="1"/>
          </p:cNvSpPr>
          <p:nvPr>
            <p:ph type="sldNum" sz="quarter" idx="12"/>
          </p:nvPr>
        </p:nvSpPr>
        <p:spPr/>
        <p:txBody>
          <a:bodyPr/>
          <a:lstStyle/>
          <a:p>
            <a:fld id="{D4FC56A7-9E8F-47C5-A44A-BD424AA0DE23}" type="slidenum">
              <a:rPr lang="sk-SK" smtClean="0"/>
              <a:pPr/>
              <a:t>‹#›</a:t>
            </a:fld>
            <a:endParaRPr lang="sk-SK" dirty="0"/>
          </a:p>
        </p:txBody>
      </p:sp>
    </p:spTree>
    <p:extLst>
      <p:ext uri="{BB962C8B-B14F-4D97-AF65-F5344CB8AC3E}">
        <p14:creationId xmlns:p14="http://schemas.microsoft.com/office/powerpoint/2010/main" val="2547281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sk-SK" smtClean="0"/>
              <a:t>Upravte štýly predlohy textu</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D659DC72-6D3C-4456-93F4-48F9020CF816}" type="datetimeFigureOut">
              <a:rPr lang="sk-SK" smtClean="0"/>
              <a:pPr/>
              <a:t>12. 2. 2024</a:t>
            </a:fld>
            <a:endParaRPr lang="sk-SK" dirty="0"/>
          </a:p>
        </p:txBody>
      </p:sp>
      <p:sp>
        <p:nvSpPr>
          <p:cNvPr id="5" name="Footer Placeholder 4"/>
          <p:cNvSpPr>
            <a:spLocks noGrp="1"/>
          </p:cNvSpPr>
          <p:nvPr>
            <p:ph type="ftr" sz="quarter" idx="11"/>
          </p:nvPr>
        </p:nvSpPr>
        <p:spPr/>
        <p:txBody>
          <a:bodyPr/>
          <a:lstStyle/>
          <a:p>
            <a:endParaRPr lang="sk-SK" dirty="0"/>
          </a:p>
        </p:txBody>
      </p:sp>
      <p:sp>
        <p:nvSpPr>
          <p:cNvPr id="6" name="Slide Number Placeholder 5"/>
          <p:cNvSpPr>
            <a:spLocks noGrp="1"/>
          </p:cNvSpPr>
          <p:nvPr>
            <p:ph type="sldNum" sz="quarter" idx="12"/>
          </p:nvPr>
        </p:nvSpPr>
        <p:spPr/>
        <p:txBody>
          <a:bodyPr/>
          <a:lstStyle/>
          <a:p>
            <a:fld id="{D4FC56A7-9E8F-47C5-A44A-BD424AA0DE23}" type="slidenum">
              <a:rPr lang="sk-SK" smtClean="0"/>
              <a:pPr/>
              <a:t>‹#›</a:t>
            </a:fld>
            <a:endParaRPr lang="sk-SK" dirty="0"/>
          </a:p>
        </p:txBody>
      </p:sp>
    </p:spTree>
    <p:extLst>
      <p:ext uri="{BB962C8B-B14F-4D97-AF65-F5344CB8AC3E}">
        <p14:creationId xmlns:p14="http://schemas.microsoft.com/office/powerpoint/2010/main" val="3683162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Date Placeholder 4"/>
          <p:cNvSpPr>
            <a:spLocks noGrp="1"/>
          </p:cNvSpPr>
          <p:nvPr>
            <p:ph type="dt" sz="half" idx="10"/>
          </p:nvPr>
        </p:nvSpPr>
        <p:spPr/>
        <p:txBody>
          <a:bodyPr/>
          <a:lstStyle/>
          <a:p>
            <a:fld id="{D659DC72-6D3C-4456-93F4-48F9020CF816}" type="datetimeFigureOut">
              <a:rPr lang="sk-SK" smtClean="0"/>
              <a:pPr/>
              <a:t>12. 2. 2024</a:t>
            </a:fld>
            <a:endParaRPr lang="sk-SK" dirty="0"/>
          </a:p>
        </p:txBody>
      </p:sp>
      <p:sp>
        <p:nvSpPr>
          <p:cNvPr id="6" name="Footer Placeholder 5"/>
          <p:cNvSpPr>
            <a:spLocks noGrp="1"/>
          </p:cNvSpPr>
          <p:nvPr>
            <p:ph type="ftr" sz="quarter" idx="11"/>
          </p:nvPr>
        </p:nvSpPr>
        <p:spPr/>
        <p:txBody>
          <a:bodyPr/>
          <a:lstStyle/>
          <a:p>
            <a:endParaRPr lang="sk-SK" dirty="0"/>
          </a:p>
        </p:txBody>
      </p:sp>
      <p:sp>
        <p:nvSpPr>
          <p:cNvPr id="7" name="Slide Number Placeholder 6"/>
          <p:cNvSpPr>
            <a:spLocks noGrp="1"/>
          </p:cNvSpPr>
          <p:nvPr>
            <p:ph type="sldNum" sz="quarter" idx="12"/>
          </p:nvPr>
        </p:nvSpPr>
        <p:spPr/>
        <p:txBody>
          <a:bodyPr/>
          <a:lstStyle/>
          <a:p>
            <a:fld id="{D4FC56A7-9E8F-47C5-A44A-BD424AA0DE23}" type="slidenum">
              <a:rPr lang="sk-SK" smtClean="0"/>
              <a:pPr/>
              <a:t>‹#›</a:t>
            </a:fld>
            <a:endParaRPr lang="sk-SK" dirty="0"/>
          </a:p>
        </p:txBody>
      </p:sp>
    </p:spTree>
    <p:extLst>
      <p:ext uri="{BB962C8B-B14F-4D97-AF65-F5344CB8AC3E}">
        <p14:creationId xmlns:p14="http://schemas.microsoft.com/office/powerpoint/2010/main" val="4294374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k-SK" smtClean="0"/>
              <a:t>Upravte štýly predlohy textu</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Date Placeholder 6"/>
          <p:cNvSpPr>
            <a:spLocks noGrp="1"/>
          </p:cNvSpPr>
          <p:nvPr>
            <p:ph type="dt" sz="half" idx="10"/>
          </p:nvPr>
        </p:nvSpPr>
        <p:spPr/>
        <p:txBody>
          <a:bodyPr/>
          <a:lstStyle/>
          <a:p>
            <a:fld id="{D659DC72-6D3C-4456-93F4-48F9020CF816}" type="datetimeFigureOut">
              <a:rPr lang="sk-SK" smtClean="0"/>
              <a:pPr/>
              <a:t>12. 2. 2024</a:t>
            </a:fld>
            <a:endParaRPr lang="sk-SK" dirty="0"/>
          </a:p>
        </p:txBody>
      </p:sp>
      <p:sp>
        <p:nvSpPr>
          <p:cNvPr id="8" name="Footer Placeholder 7"/>
          <p:cNvSpPr>
            <a:spLocks noGrp="1"/>
          </p:cNvSpPr>
          <p:nvPr>
            <p:ph type="ftr" sz="quarter" idx="11"/>
          </p:nvPr>
        </p:nvSpPr>
        <p:spPr/>
        <p:txBody>
          <a:bodyPr/>
          <a:lstStyle/>
          <a:p>
            <a:endParaRPr lang="sk-SK" dirty="0"/>
          </a:p>
        </p:txBody>
      </p:sp>
      <p:sp>
        <p:nvSpPr>
          <p:cNvPr id="9" name="Slide Number Placeholder 8"/>
          <p:cNvSpPr>
            <a:spLocks noGrp="1"/>
          </p:cNvSpPr>
          <p:nvPr>
            <p:ph type="sldNum" sz="quarter" idx="12"/>
          </p:nvPr>
        </p:nvSpPr>
        <p:spPr/>
        <p:txBody>
          <a:bodyPr/>
          <a:lstStyle/>
          <a:p>
            <a:fld id="{D4FC56A7-9E8F-47C5-A44A-BD424AA0DE23}" type="slidenum">
              <a:rPr lang="sk-SK" smtClean="0"/>
              <a:pPr/>
              <a:t>‹#›</a:t>
            </a:fld>
            <a:endParaRPr lang="sk-SK" dirty="0"/>
          </a:p>
        </p:txBody>
      </p:sp>
    </p:spTree>
    <p:extLst>
      <p:ext uri="{BB962C8B-B14F-4D97-AF65-F5344CB8AC3E}">
        <p14:creationId xmlns:p14="http://schemas.microsoft.com/office/powerpoint/2010/main" val="2046982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Date Placeholder 2"/>
          <p:cNvSpPr>
            <a:spLocks noGrp="1"/>
          </p:cNvSpPr>
          <p:nvPr>
            <p:ph type="dt" sz="half" idx="10"/>
          </p:nvPr>
        </p:nvSpPr>
        <p:spPr/>
        <p:txBody>
          <a:bodyPr/>
          <a:lstStyle/>
          <a:p>
            <a:fld id="{D659DC72-6D3C-4456-93F4-48F9020CF816}" type="datetimeFigureOut">
              <a:rPr lang="sk-SK" smtClean="0"/>
              <a:pPr/>
              <a:t>12. 2. 2024</a:t>
            </a:fld>
            <a:endParaRPr lang="sk-SK" dirty="0"/>
          </a:p>
        </p:txBody>
      </p:sp>
      <p:sp>
        <p:nvSpPr>
          <p:cNvPr id="4" name="Footer Placeholder 3"/>
          <p:cNvSpPr>
            <a:spLocks noGrp="1"/>
          </p:cNvSpPr>
          <p:nvPr>
            <p:ph type="ftr" sz="quarter" idx="11"/>
          </p:nvPr>
        </p:nvSpPr>
        <p:spPr/>
        <p:txBody>
          <a:bodyPr/>
          <a:lstStyle/>
          <a:p>
            <a:endParaRPr lang="sk-SK" dirty="0"/>
          </a:p>
        </p:txBody>
      </p:sp>
      <p:sp>
        <p:nvSpPr>
          <p:cNvPr id="5" name="Slide Number Placeholder 4"/>
          <p:cNvSpPr>
            <a:spLocks noGrp="1"/>
          </p:cNvSpPr>
          <p:nvPr>
            <p:ph type="sldNum" sz="quarter" idx="12"/>
          </p:nvPr>
        </p:nvSpPr>
        <p:spPr/>
        <p:txBody>
          <a:bodyPr/>
          <a:lstStyle/>
          <a:p>
            <a:fld id="{D4FC56A7-9E8F-47C5-A44A-BD424AA0DE23}" type="slidenum">
              <a:rPr lang="sk-SK" smtClean="0"/>
              <a:pPr/>
              <a:t>‹#›</a:t>
            </a:fld>
            <a:endParaRPr lang="sk-SK" dirty="0"/>
          </a:p>
        </p:txBody>
      </p:sp>
    </p:spTree>
    <p:extLst>
      <p:ext uri="{BB962C8B-B14F-4D97-AF65-F5344CB8AC3E}">
        <p14:creationId xmlns:p14="http://schemas.microsoft.com/office/powerpoint/2010/main" val="274266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59DC72-6D3C-4456-93F4-48F9020CF816}" type="datetimeFigureOut">
              <a:rPr lang="sk-SK" smtClean="0"/>
              <a:pPr/>
              <a:t>12. 2. 2024</a:t>
            </a:fld>
            <a:endParaRPr lang="sk-SK" dirty="0"/>
          </a:p>
        </p:txBody>
      </p:sp>
      <p:sp>
        <p:nvSpPr>
          <p:cNvPr id="3" name="Footer Placeholder 2"/>
          <p:cNvSpPr>
            <a:spLocks noGrp="1"/>
          </p:cNvSpPr>
          <p:nvPr>
            <p:ph type="ftr" sz="quarter" idx="11"/>
          </p:nvPr>
        </p:nvSpPr>
        <p:spPr/>
        <p:txBody>
          <a:bodyPr/>
          <a:lstStyle/>
          <a:p>
            <a:endParaRPr lang="sk-SK" dirty="0"/>
          </a:p>
        </p:txBody>
      </p:sp>
      <p:sp>
        <p:nvSpPr>
          <p:cNvPr id="4" name="Slide Number Placeholder 3"/>
          <p:cNvSpPr>
            <a:spLocks noGrp="1"/>
          </p:cNvSpPr>
          <p:nvPr>
            <p:ph type="sldNum" sz="quarter" idx="12"/>
          </p:nvPr>
        </p:nvSpPr>
        <p:spPr/>
        <p:txBody>
          <a:bodyPr/>
          <a:lstStyle/>
          <a:p>
            <a:fld id="{D4FC56A7-9E8F-47C5-A44A-BD424AA0DE23}" type="slidenum">
              <a:rPr lang="sk-SK" smtClean="0"/>
              <a:pPr/>
              <a:t>‹#›</a:t>
            </a:fld>
            <a:endParaRPr lang="sk-SK" dirty="0"/>
          </a:p>
        </p:txBody>
      </p:sp>
    </p:spTree>
    <p:extLst>
      <p:ext uri="{BB962C8B-B14F-4D97-AF65-F5344CB8AC3E}">
        <p14:creationId xmlns:p14="http://schemas.microsoft.com/office/powerpoint/2010/main" val="2775803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sk-SK" smtClean="0"/>
              <a:t>Upravte štýly predlohy textu</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D659DC72-6D3C-4456-93F4-48F9020CF816}" type="datetimeFigureOut">
              <a:rPr lang="sk-SK" smtClean="0"/>
              <a:pPr/>
              <a:t>12. 2. 2024</a:t>
            </a:fld>
            <a:endParaRPr lang="sk-SK" dirty="0"/>
          </a:p>
        </p:txBody>
      </p:sp>
      <p:sp>
        <p:nvSpPr>
          <p:cNvPr id="6" name="Footer Placeholder 5"/>
          <p:cNvSpPr>
            <a:spLocks noGrp="1"/>
          </p:cNvSpPr>
          <p:nvPr>
            <p:ph type="ftr" sz="quarter" idx="11"/>
          </p:nvPr>
        </p:nvSpPr>
        <p:spPr/>
        <p:txBody>
          <a:bodyPr/>
          <a:lstStyle/>
          <a:p>
            <a:endParaRPr lang="sk-SK" dirty="0"/>
          </a:p>
        </p:txBody>
      </p:sp>
      <p:sp>
        <p:nvSpPr>
          <p:cNvPr id="7" name="Slide Number Placeholder 6"/>
          <p:cNvSpPr>
            <a:spLocks noGrp="1"/>
          </p:cNvSpPr>
          <p:nvPr>
            <p:ph type="sldNum" sz="quarter" idx="12"/>
          </p:nvPr>
        </p:nvSpPr>
        <p:spPr/>
        <p:txBody>
          <a:bodyPr/>
          <a:lstStyle/>
          <a:p>
            <a:fld id="{D4FC56A7-9E8F-47C5-A44A-BD424AA0DE23}" type="slidenum">
              <a:rPr lang="sk-SK" smtClean="0"/>
              <a:pPr/>
              <a:t>‹#›</a:t>
            </a:fld>
            <a:endParaRPr lang="sk-SK" dirty="0"/>
          </a:p>
        </p:txBody>
      </p:sp>
    </p:spTree>
    <p:extLst>
      <p:ext uri="{BB962C8B-B14F-4D97-AF65-F5344CB8AC3E}">
        <p14:creationId xmlns:p14="http://schemas.microsoft.com/office/powerpoint/2010/main" val="329429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sk-SK" smtClean="0"/>
              <a:t>Upravte štýly predlohy textu</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dirty="0" smtClean="0"/>
              <a:t>Ak chcete pridať obrázok, kliknite na ikonu</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D659DC72-6D3C-4456-93F4-48F9020CF816}" type="datetimeFigureOut">
              <a:rPr lang="sk-SK" smtClean="0"/>
              <a:pPr/>
              <a:t>12. 2. 2024</a:t>
            </a:fld>
            <a:endParaRPr lang="sk-SK" dirty="0"/>
          </a:p>
        </p:txBody>
      </p:sp>
      <p:sp>
        <p:nvSpPr>
          <p:cNvPr id="6" name="Footer Placeholder 5"/>
          <p:cNvSpPr>
            <a:spLocks noGrp="1"/>
          </p:cNvSpPr>
          <p:nvPr>
            <p:ph type="ftr" sz="quarter" idx="11"/>
          </p:nvPr>
        </p:nvSpPr>
        <p:spPr/>
        <p:txBody>
          <a:bodyPr/>
          <a:lstStyle/>
          <a:p>
            <a:endParaRPr lang="sk-SK" dirty="0"/>
          </a:p>
        </p:txBody>
      </p:sp>
      <p:sp>
        <p:nvSpPr>
          <p:cNvPr id="7" name="Slide Number Placeholder 6"/>
          <p:cNvSpPr>
            <a:spLocks noGrp="1"/>
          </p:cNvSpPr>
          <p:nvPr>
            <p:ph type="sldNum" sz="quarter" idx="12"/>
          </p:nvPr>
        </p:nvSpPr>
        <p:spPr/>
        <p:txBody>
          <a:bodyPr/>
          <a:lstStyle/>
          <a:p>
            <a:fld id="{D4FC56A7-9E8F-47C5-A44A-BD424AA0DE23}" type="slidenum">
              <a:rPr lang="sk-SK" smtClean="0"/>
              <a:pPr/>
              <a:t>‹#›</a:t>
            </a:fld>
            <a:endParaRPr lang="sk-SK" dirty="0"/>
          </a:p>
        </p:txBody>
      </p:sp>
    </p:spTree>
    <p:extLst>
      <p:ext uri="{BB962C8B-B14F-4D97-AF65-F5344CB8AC3E}">
        <p14:creationId xmlns:p14="http://schemas.microsoft.com/office/powerpoint/2010/main" val="3434176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sk-SK" smtClean="0"/>
              <a:t>Upravte štýly predlohy textu</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659DC72-6D3C-4456-93F4-48F9020CF816}" type="datetimeFigureOut">
              <a:rPr lang="sk-SK" smtClean="0"/>
              <a:pPr/>
              <a:t>12. 2. 2024</a:t>
            </a:fld>
            <a:endParaRPr lang="sk-SK"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sk-SK"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4FC56A7-9E8F-47C5-A44A-BD424AA0DE23}" type="slidenum">
              <a:rPr lang="sk-SK" smtClean="0"/>
              <a:pPr/>
              <a:t>‹#›</a:t>
            </a:fld>
            <a:endParaRPr lang="sk-SK" dirty="0"/>
          </a:p>
        </p:txBody>
      </p:sp>
    </p:spTree>
    <p:extLst>
      <p:ext uri="{BB962C8B-B14F-4D97-AF65-F5344CB8AC3E}">
        <p14:creationId xmlns:p14="http://schemas.microsoft.com/office/powerpoint/2010/main" val="2325308615"/>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comments" Target="../comments/comment9.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6.xml"/><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g"/></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jpeg"/><Relationship Id="rId4" Type="http://schemas.openxmlformats.org/officeDocument/2006/relationships/image" Target="../media/image82.png"/><Relationship Id="rId9" Type="http://schemas.openxmlformats.org/officeDocument/2006/relationships/image" Target="../media/image87.png"/></Relationships>
</file>

<file path=ppt/slides/_rels/slide3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34.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98.jpeg"/><Relationship Id="rId4" Type="http://schemas.openxmlformats.org/officeDocument/2006/relationships/image" Target="../media/image97.jpeg"/><Relationship Id="rId9" Type="http://schemas.openxmlformats.org/officeDocument/2006/relationships/image" Target="../media/image102.jpeg"/></Relationships>
</file>

<file path=ppt/slides/_rels/slide3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g"/><Relationship Id="rId7" Type="http://schemas.openxmlformats.org/officeDocument/2006/relationships/image" Target="../media/image10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6.jpg"/><Relationship Id="rId5" Type="http://schemas.openxmlformats.org/officeDocument/2006/relationships/image" Target="../media/image105.jpg"/><Relationship Id="rId4" Type="http://schemas.openxmlformats.org/officeDocument/2006/relationships/image" Target="../media/image104.jpg"/></Relationships>
</file>

<file path=ppt/slides/_rels/slide3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jpg"/><Relationship Id="rId7" Type="http://schemas.openxmlformats.org/officeDocument/2006/relationships/image" Target="../media/image114.jp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3.jpg"/><Relationship Id="rId5" Type="http://schemas.openxmlformats.org/officeDocument/2006/relationships/image" Target="../media/image112.jpeg"/><Relationship Id="rId4" Type="http://schemas.openxmlformats.org/officeDocument/2006/relationships/image" Target="../media/image111.jpeg"/><Relationship Id="rId9" Type="http://schemas.openxmlformats.org/officeDocument/2006/relationships/image" Target="../media/image116.png"/></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comments" Target="../comments/comment11.xml"/><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2" Type="http://schemas.openxmlformats.org/officeDocument/2006/relationships/image" Target="../media/image18.jf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fif"/><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jfif"/></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fif"/><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047" y="707010"/>
            <a:ext cx="11597892" cy="5821380"/>
          </a:xfrm>
          <a:prstGeom prst="rect">
            <a:avLst/>
          </a:prstGeom>
        </p:spPr>
      </p:pic>
    </p:spTree>
    <p:extLst>
      <p:ext uri="{BB962C8B-B14F-4D97-AF65-F5344CB8AC3E}">
        <p14:creationId xmlns:p14="http://schemas.microsoft.com/office/powerpoint/2010/main" val="1664384566"/>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415002"/>
            <a:ext cx="10515600" cy="885898"/>
          </a:xfrm>
          <a:solidFill>
            <a:srgbClr val="FFFF00"/>
          </a:solidFill>
        </p:spPr>
        <p:txBody>
          <a:bodyPr>
            <a:normAutofit/>
          </a:bodyPr>
          <a:lstStyle/>
          <a:p>
            <a:pPr algn="ctr"/>
            <a:r>
              <a:rPr lang="sk-SK" b="1" dirty="0">
                <a:solidFill>
                  <a:schemeClr val="tx2">
                    <a:lumMod val="25000"/>
                  </a:schemeClr>
                </a:solidFill>
              </a:rPr>
              <a:t>Absolvent nájde uplatnenie v:</a:t>
            </a:r>
          </a:p>
        </p:txBody>
      </p:sp>
      <p:sp>
        <p:nvSpPr>
          <p:cNvPr id="3" name="Zástupný objekt pre obsah 2"/>
          <p:cNvSpPr>
            <a:spLocks noGrp="1"/>
          </p:cNvSpPr>
          <p:nvPr>
            <p:ph idx="1"/>
          </p:nvPr>
        </p:nvSpPr>
        <p:spPr>
          <a:xfrm>
            <a:off x="697584" y="1409252"/>
            <a:ext cx="10972800" cy="3991087"/>
          </a:xfrm>
        </p:spPr>
        <p:txBody>
          <a:bodyPr/>
          <a:lstStyle/>
          <a:p>
            <a:pPr lvl="0">
              <a:buClrTx/>
            </a:pPr>
            <a:r>
              <a:rPr lang="sk-SK" b="1" dirty="0">
                <a:solidFill>
                  <a:schemeClr val="bg1"/>
                </a:solidFill>
              </a:rPr>
              <a:t>tuzemskom a medzinárodnom obchode</a:t>
            </a:r>
          </a:p>
          <a:p>
            <a:pPr lvl="0">
              <a:buClrTx/>
            </a:pPr>
            <a:r>
              <a:rPr lang="sk-SK" b="1" dirty="0">
                <a:solidFill>
                  <a:schemeClr val="bg1"/>
                </a:solidFill>
              </a:rPr>
              <a:t>firmách, spoločnostiach a výrobných podnikoch</a:t>
            </a:r>
          </a:p>
          <a:p>
            <a:pPr lvl="0">
              <a:buClrTx/>
            </a:pPr>
            <a:r>
              <a:rPr lang="sk-SK" b="1" dirty="0">
                <a:solidFill>
                  <a:schemeClr val="bg1"/>
                </a:solidFill>
              </a:rPr>
              <a:t>bankovníctve, poisťovniach a finančných inštitúciách</a:t>
            </a:r>
          </a:p>
          <a:p>
            <a:pPr lvl="0">
              <a:buClrTx/>
            </a:pPr>
            <a:r>
              <a:rPr lang="sk-SK" b="1" dirty="0">
                <a:solidFill>
                  <a:schemeClr val="bg1"/>
                </a:solidFill>
              </a:rPr>
              <a:t>úradoch štátnej, verejnej a colnej správy  (mestské, obecné a daňové úrady)</a:t>
            </a:r>
          </a:p>
          <a:p>
            <a:pPr lvl="0">
              <a:buClrTx/>
            </a:pPr>
            <a:r>
              <a:rPr lang="sk-SK" b="1" dirty="0">
                <a:solidFill>
                  <a:schemeClr val="bg1"/>
                </a:solidFill>
              </a:rPr>
              <a:t>justícii a policajnom zbore</a:t>
            </a:r>
          </a:p>
          <a:p>
            <a:pPr lvl="0">
              <a:buClrTx/>
            </a:pPr>
            <a:r>
              <a:rPr lang="sk-SK" b="1" dirty="0">
                <a:solidFill>
                  <a:schemeClr val="bg1"/>
                </a:solidFill>
              </a:rPr>
              <a:t>cestovnom ruchu, službách, hoteliérstve</a:t>
            </a:r>
          </a:p>
        </p:txBody>
      </p:sp>
      <p:pic>
        <p:nvPicPr>
          <p:cNvPr id="4" name="Obrázo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1876" y="3714161"/>
            <a:ext cx="2938508" cy="3109005"/>
          </a:xfrm>
          <a:prstGeom prst="rect">
            <a:avLst/>
          </a:prstGeom>
        </p:spPr>
      </p:pic>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2708" y="4977353"/>
            <a:ext cx="3286584" cy="1779794"/>
          </a:xfrm>
          <a:prstGeom prst="rect">
            <a:avLst/>
          </a:prstGeom>
        </p:spPr>
      </p:pic>
      <p:pic>
        <p:nvPicPr>
          <p:cNvPr id="6" name="Obrázok 5" descr="Poslovna etika, primer iz prakse - D E D A B O 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921" y="4977353"/>
            <a:ext cx="2965505" cy="1845813"/>
          </a:xfrm>
          <a:prstGeom prst="rect">
            <a:avLst/>
          </a:prstGeom>
        </p:spPr>
      </p:pic>
    </p:spTree>
    <p:extLst>
      <p:ext uri="{BB962C8B-B14F-4D97-AF65-F5344CB8AC3E}">
        <p14:creationId xmlns:p14="http://schemas.microsoft.com/office/powerpoint/2010/main" val="1082725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403761"/>
            <a:ext cx="10972800" cy="973777"/>
          </a:xfrm>
          <a:solidFill>
            <a:srgbClr val="FFFF00"/>
          </a:solidFill>
        </p:spPr>
        <p:txBody>
          <a:bodyPr>
            <a:normAutofit/>
          </a:bodyPr>
          <a:lstStyle/>
          <a:p>
            <a:pPr algn="ctr"/>
            <a:r>
              <a:rPr lang="sk-SK" b="1" dirty="0">
                <a:solidFill>
                  <a:schemeClr val="bg2">
                    <a:lumMod val="75000"/>
                  </a:schemeClr>
                </a:solidFill>
              </a:rPr>
              <a:t>Cieľ vzdelávania</a:t>
            </a:r>
          </a:p>
        </p:txBody>
      </p:sp>
      <p:sp>
        <p:nvSpPr>
          <p:cNvPr id="3" name="Zástupný objekt pre obsah 2"/>
          <p:cNvSpPr>
            <a:spLocks noGrp="1"/>
          </p:cNvSpPr>
          <p:nvPr>
            <p:ph idx="1"/>
          </p:nvPr>
        </p:nvSpPr>
        <p:spPr>
          <a:xfrm>
            <a:off x="562099" y="1495313"/>
            <a:ext cx="10972800" cy="4066391"/>
          </a:xfrm>
        </p:spPr>
        <p:txBody>
          <a:bodyPr/>
          <a:lstStyle/>
          <a:p>
            <a:pPr>
              <a:buClrTx/>
            </a:pPr>
            <a:r>
              <a:rPr lang="sk-SK" dirty="0">
                <a:solidFill>
                  <a:schemeClr val="bg1"/>
                </a:solidFill>
                <a:latin typeface="Arial Black" panose="020B0A04020102020204" pitchFamily="34" charset="0"/>
              </a:rPr>
              <a:t>Absolvent je pripravený pre prax do zamestnania </a:t>
            </a:r>
          </a:p>
          <a:p>
            <a:pPr>
              <a:buClrTx/>
            </a:pPr>
            <a:r>
              <a:rPr lang="sk-SK" dirty="0">
                <a:solidFill>
                  <a:schemeClr val="bg1"/>
                </a:solidFill>
                <a:latin typeface="Arial Black" panose="020B0A04020102020204" pitchFamily="34" charset="0"/>
              </a:rPr>
              <a:t>Absolvent je schopný založiť vlastnú firmu</a:t>
            </a:r>
            <a:endParaRPr lang="sk-SK" dirty="0">
              <a:solidFill>
                <a:schemeClr val="bg1"/>
              </a:solidFill>
            </a:endParaRPr>
          </a:p>
          <a:p>
            <a:pPr>
              <a:buClrTx/>
            </a:pPr>
            <a:r>
              <a:rPr lang="sk-SK" dirty="0">
                <a:solidFill>
                  <a:schemeClr val="bg1"/>
                </a:solidFill>
                <a:latin typeface="Arial Black" panose="020B0A04020102020204" pitchFamily="34" charset="0"/>
              </a:rPr>
              <a:t>Absolvent je schopný zastávať ekonomickú pozíciu </a:t>
            </a:r>
          </a:p>
          <a:p>
            <a:pPr>
              <a:buClrTx/>
            </a:pPr>
            <a:r>
              <a:rPr lang="sk-SK" dirty="0">
                <a:solidFill>
                  <a:schemeClr val="bg1"/>
                </a:solidFill>
                <a:latin typeface="Arial Black" panose="020B0A04020102020204" pitchFamily="34" charset="0"/>
              </a:rPr>
              <a:t>Absolvent je pripravený pokračovať v štúdiu na vysokej škole  </a:t>
            </a:r>
          </a:p>
          <a:p>
            <a:pPr>
              <a:buClrTx/>
            </a:pPr>
            <a:r>
              <a:rPr lang="sk-SK" dirty="0">
                <a:solidFill>
                  <a:schemeClr val="bg1"/>
                </a:solidFill>
                <a:latin typeface="Arial Black" panose="020B0A04020102020204" pitchFamily="34" charset="0"/>
              </a:rPr>
              <a:t>Absolvent je finančne gramotný v každej oblasti života</a:t>
            </a:r>
          </a:p>
          <a:p>
            <a:endParaRPr lang="sk-SK" dirty="0">
              <a:solidFill>
                <a:schemeClr val="tx1">
                  <a:lumMod val="95000"/>
                  <a:lumOff val="5000"/>
                </a:schemeClr>
              </a:solidFill>
              <a:latin typeface="Arial Black" panose="020B0A04020102020204" pitchFamily="34" charset="0"/>
            </a:endParaRPr>
          </a:p>
          <a:p>
            <a:endParaRPr lang="sk-SK" dirty="0"/>
          </a:p>
        </p:txBody>
      </p:sp>
      <p:pic>
        <p:nvPicPr>
          <p:cNvPr id="4" name="Obrázo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8189" y="4671223"/>
            <a:ext cx="4320620" cy="2116317"/>
          </a:xfrm>
          <a:prstGeom prst="rect">
            <a:avLst/>
          </a:prstGeom>
        </p:spPr>
      </p:pic>
    </p:spTree>
    <p:extLst>
      <p:ext uri="{BB962C8B-B14F-4D97-AF65-F5344CB8AC3E}">
        <p14:creationId xmlns:p14="http://schemas.microsoft.com/office/powerpoint/2010/main" val="3418201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749302" y="339731"/>
            <a:ext cx="10832691" cy="989447"/>
          </a:xfrm>
          <a:solidFill>
            <a:srgbClr val="FFFF00"/>
          </a:solidFill>
        </p:spPr>
        <p:style>
          <a:lnRef idx="3">
            <a:schemeClr val="lt1"/>
          </a:lnRef>
          <a:fillRef idx="1">
            <a:schemeClr val="accent1"/>
          </a:fillRef>
          <a:effectRef idx="1">
            <a:schemeClr val="accent1"/>
          </a:effectRef>
          <a:fontRef idx="minor">
            <a:schemeClr val="lt1"/>
          </a:fontRef>
        </p:style>
        <p:txBody>
          <a:bodyPr>
            <a:normAutofit/>
          </a:bodyPr>
          <a:lstStyle/>
          <a:p>
            <a:pPr algn="ctr"/>
            <a:r>
              <a:rPr lang="sk-SK" b="1" dirty="0">
                <a:solidFill>
                  <a:schemeClr val="tx2">
                    <a:lumMod val="25000"/>
                  </a:schemeClr>
                </a:solidFill>
              </a:rPr>
              <a:t>Všeobecné predmety na OA</a:t>
            </a:r>
          </a:p>
        </p:txBody>
      </p:sp>
      <p:sp>
        <p:nvSpPr>
          <p:cNvPr id="2" name="Zástupný symbol obsahu 1"/>
          <p:cNvSpPr>
            <a:spLocks noGrp="1"/>
          </p:cNvSpPr>
          <p:nvPr>
            <p:ph idx="1"/>
          </p:nvPr>
        </p:nvSpPr>
        <p:spPr>
          <a:xfrm>
            <a:off x="1337188" y="1555422"/>
            <a:ext cx="9252154" cy="5062709"/>
          </a:xfrm>
          <a:gradFill>
            <a:gsLst>
              <a:gs pos="100000">
                <a:schemeClr val="bg2">
                  <a:lumMod val="40000"/>
                  <a:lumOff val="60000"/>
                </a:schemeClr>
              </a:gs>
              <a:gs pos="100000">
                <a:schemeClr val="accent3">
                  <a:tint val="84000"/>
                  <a:satMod val="160000"/>
                </a:schemeClr>
              </a:gs>
            </a:gsLst>
          </a:gradFill>
        </p:spPr>
        <p:style>
          <a:lnRef idx="1">
            <a:schemeClr val="accent3"/>
          </a:lnRef>
          <a:fillRef idx="2">
            <a:schemeClr val="accent3"/>
          </a:fillRef>
          <a:effectRef idx="1">
            <a:schemeClr val="accent3"/>
          </a:effectRef>
          <a:fontRef idx="minor">
            <a:schemeClr val="dk1"/>
          </a:fontRef>
        </p:style>
        <p:txBody>
          <a:bodyPr>
            <a:normAutofit/>
          </a:bodyPr>
          <a:lstStyle/>
          <a:p>
            <a:pPr algn="l">
              <a:buFont typeface="Wingdings" panose="05000000000000000000" pitchFamily="2" charset="2"/>
              <a:buChar char="§"/>
            </a:pPr>
            <a:r>
              <a:rPr lang="sk-SK" b="1" dirty="0">
                <a:solidFill>
                  <a:schemeClr val="bg1"/>
                </a:solidFill>
              </a:rPr>
              <a:t>slovenský jazyk a literatúra</a:t>
            </a:r>
          </a:p>
          <a:p>
            <a:pPr algn="l">
              <a:buFont typeface="Wingdings" panose="05000000000000000000" pitchFamily="2" charset="2"/>
              <a:buChar char="§"/>
            </a:pPr>
            <a:r>
              <a:rPr lang="sk-SK" b="1" dirty="0">
                <a:solidFill>
                  <a:schemeClr val="bg1"/>
                </a:solidFill>
              </a:rPr>
              <a:t>cudzí jazyk – anglický jazyk,ruský a nemecký jazyk</a:t>
            </a:r>
          </a:p>
          <a:p>
            <a:pPr algn="l">
              <a:buFont typeface="Wingdings" panose="05000000000000000000" pitchFamily="2" charset="2"/>
              <a:buChar char="§"/>
            </a:pPr>
            <a:r>
              <a:rPr lang="sk-SK" b="1" dirty="0">
                <a:solidFill>
                  <a:schemeClr val="bg1"/>
                </a:solidFill>
              </a:rPr>
              <a:t>konverzácia v cudzom jazyku</a:t>
            </a:r>
          </a:p>
          <a:p>
            <a:pPr algn="l">
              <a:buFont typeface="Wingdings" panose="05000000000000000000" pitchFamily="2" charset="2"/>
              <a:buChar char="§"/>
            </a:pPr>
            <a:r>
              <a:rPr lang="sk-SK" b="1" dirty="0">
                <a:solidFill>
                  <a:schemeClr val="bg1"/>
                </a:solidFill>
              </a:rPr>
              <a:t>občianska náuka, dejepis</a:t>
            </a:r>
          </a:p>
          <a:p>
            <a:pPr algn="l">
              <a:buFont typeface="Wingdings" panose="05000000000000000000" pitchFamily="2" charset="2"/>
              <a:buChar char="§"/>
            </a:pPr>
            <a:r>
              <a:rPr lang="sk-SK" b="1" dirty="0">
                <a:solidFill>
                  <a:schemeClr val="bg1"/>
                </a:solidFill>
              </a:rPr>
              <a:t>právna náuka</a:t>
            </a:r>
          </a:p>
          <a:p>
            <a:pPr algn="l">
              <a:buFont typeface="Wingdings" panose="05000000000000000000" pitchFamily="2" charset="2"/>
              <a:buChar char="§"/>
            </a:pPr>
            <a:r>
              <a:rPr lang="sk-SK" b="1" dirty="0">
                <a:solidFill>
                  <a:schemeClr val="bg1"/>
                </a:solidFill>
              </a:rPr>
              <a:t>spoločenská komunikácia</a:t>
            </a:r>
          </a:p>
          <a:p>
            <a:pPr algn="l">
              <a:buFont typeface="Wingdings" panose="05000000000000000000" pitchFamily="2" charset="2"/>
              <a:buChar char="§"/>
            </a:pPr>
            <a:r>
              <a:rPr lang="sk-SK" b="1" dirty="0">
                <a:solidFill>
                  <a:schemeClr val="bg1"/>
                </a:solidFill>
              </a:rPr>
              <a:t>matematika</a:t>
            </a:r>
          </a:p>
          <a:p>
            <a:pPr algn="l">
              <a:buFont typeface="Wingdings" panose="05000000000000000000" pitchFamily="2" charset="2"/>
              <a:buChar char="§"/>
            </a:pPr>
            <a:r>
              <a:rPr lang="sk-SK" b="1" dirty="0">
                <a:solidFill>
                  <a:schemeClr val="bg1"/>
                </a:solidFill>
              </a:rPr>
              <a:t>biológia </a:t>
            </a:r>
          </a:p>
          <a:p>
            <a:pPr algn="l">
              <a:buFont typeface="Wingdings" panose="05000000000000000000" pitchFamily="2" charset="2"/>
              <a:buChar char="§"/>
            </a:pPr>
            <a:r>
              <a:rPr lang="sk-SK" b="1" dirty="0" smtClean="0">
                <a:solidFill>
                  <a:schemeClr val="bg1"/>
                </a:solidFill>
              </a:rPr>
              <a:t>geografia</a:t>
            </a:r>
            <a:endParaRPr lang="sk-SK" b="1" dirty="0">
              <a:solidFill>
                <a:schemeClr val="bg1"/>
              </a:solidFill>
            </a:endParaRPr>
          </a:p>
          <a:p>
            <a:pPr algn="l">
              <a:buFont typeface="Wingdings" panose="05000000000000000000" pitchFamily="2" charset="2"/>
              <a:buChar char="§"/>
            </a:pPr>
            <a:r>
              <a:rPr lang="sk-SK" b="1" dirty="0">
                <a:solidFill>
                  <a:schemeClr val="bg1"/>
                </a:solidFill>
              </a:rPr>
              <a:t>telesná a športová výchova</a:t>
            </a:r>
          </a:p>
          <a:p>
            <a:pPr marL="0" indent="0" algn="l">
              <a:buNone/>
            </a:pPr>
            <a:endParaRPr lang="sk-SK" dirty="0"/>
          </a:p>
          <a:p>
            <a:pPr marL="109728" indent="0" algn="l">
              <a:buNone/>
            </a:pPr>
            <a:endParaRPr lang="sk-SK" dirty="0"/>
          </a:p>
        </p:txBody>
      </p:sp>
      <p:pic>
        <p:nvPicPr>
          <p:cNvPr id="7" name="Picture 2" descr="C:\Users\Fecakova\Desktop\VP\Fotky škola\DSC057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2979" y="3324887"/>
            <a:ext cx="1605384" cy="13760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Fecakova\Desktop\VP\Fotky škola\DSC0572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715" r="3724" b="5391"/>
          <a:stretch/>
        </p:blipFill>
        <p:spPr bwMode="auto">
          <a:xfrm>
            <a:off x="6982979" y="4700917"/>
            <a:ext cx="3450126" cy="1690971"/>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8363" y="2399201"/>
            <a:ext cx="1844742" cy="2075472"/>
          </a:xfrm>
          <a:prstGeom prst="rect">
            <a:avLst/>
          </a:prstGeom>
        </p:spPr>
      </p:pic>
    </p:spTree>
    <p:extLst>
      <p:ext uri="{BB962C8B-B14F-4D97-AF65-F5344CB8AC3E}">
        <p14:creationId xmlns:p14="http://schemas.microsoft.com/office/powerpoint/2010/main" val="1149307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529410"/>
            <a:ext cx="10419276" cy="662426"/>
          </a:xfrm>
          <a:solidFill>
            <a:srgbClr val="FFFF00"/>
          </a:solidFill>
        </p:spPr>
        <p:txBody>
          <a:bodyPr>
            <a:normAutofit/>
          </a:bodyPr>
          <a:lstStyle/>
          <a:p>
            <a:pPr algn="ctr"/>
            <a:r>
              <a:rPr lang="sk-SK" b="1" dirty="0">
                <a:solidFill>
                  <a:schemeClr val="tx2">
                    <a:lumMod val="25000"/>
                  </a:schemeClr>
                </a:solidFill>
              </a:rPr>
              <a:t>Odborné predmety na OA </a:t>
            </a:r>
          </a:p>
        </p:txBody>
      </p:sp>
      <p:sp>
        <p:nvSpPr>
          <p:cNvPr id="3" name="Zástupný objekt pre obsah 2"/>
          <p:cNvSpPr>
            <a:spLocks noGrp="1"/>
          </p:cNvSpPr>
          <p:nvPr>
            <p:ph idx="1"/>
          </p:nvPr>
        </p:nvSpPr>
        <p:spPr>
          <a:xfrm>
            <a:off x="672453" y="1481328"/>
            <a:ext cx="10515600" cy="4967747"/>
          </a:xfrm>
          <a:solidFill>
            <a:schemeClr val="bg2">
              <a:lumMod val="40000"/>
              <a:lumOff val="60000"/>
            </a:schemeClr>
          </a:solidFill>
          <a:ln>
            <a:noFill/>
          </a:ln>
        </p:spPr>
        <p:txBody>
          <a:bodyPr>
            <a:normAutofit fontScale="92500" lnSpcReduction="10000"/>
          </a:bodyPr>
          <a:lstStyle/>
          <a:p>
            <a:pPr algn="l"/>
            <a:r>
              <a:rPr lang="sk-SK" sz="2400" b="1" dirty="0">
                <a:solidFill>
                  <a:schemeClr val="bg1"/>
                </a:solidFill>
              </a:rPr>
              <a:t>podniková ekonomika</a:t>
            </a:r>
          </a:p>
          <a:p>
            <a:pPr algn="l"/>
            <a:r>
              <a:rPr lang="sk-SK" sz="2400" b="1" dirty="0">
                <a:solidFill>
                  <a:schemeClr val="bg1"/>
                </a:solidFill>
              </a:rPr>
              <a:t>účtovníctvo</a:t>
            </a:r>
          </a:p>
          <a:p>
            <a:pPr algn="l"/>
            <a:r>
              <a:rPr lang="sk-SK" sz="2400" b="1" dirty="0">
                <a:solidFill>
                  <a:schemeClr val="bg1"/>
                </a:solidFill>
              </a:rPr>
              <a:t>ekonomické cvičenia</a:t>
            </a:r>
          </a:p>
          <a:p>
            <a:pPr algn="l"/>
            <a:r>
              <a:rPr lang="sk-SK" sz="2400" b="1" dirty="0">
                <a:solidFill>
                  <a:schemeClr val="bg1"/>
                </a:solidFill>
              </a:rPr>
              <a:t>administratíva a korešpondencia</a:t>
            </a:r>
          </a:p>
          <a:p>
            <a:pPr algn="l"/>
            <a:r>
              <a:rPr lang="sk-SK" sz="2400" b="1" dirty="0">
                <a:solidFill>
                  <a:schemeClr val="bg1"/>
                </a:solidFill>
              </a:rPr>
              <a:t>aplikovaná informatika</a:t>
            </a:r>
          </a:p>
          <a:p>
            <a:pPr algn="l"/>
            <a:r>
              <a:rPr lang="sk-SK" sz="2400" b="1" dirty="0">
                <a:solidFill>
                  <a:schemeClr val="bg1"/>
                </a:solidFill>
              </a:rPr>
              <a:t>úvod do makroekonómie</a:t>
            </a:r>
          </a:p>
          <a:p>
            <a:pPr algn="l"/>
            <a:r>
              <a:rPr lang="sk-SK" sz="2400" b="1" dirty="0">
                <a:solidFill>
                  <a:schemeClr val="bg1"/>
                </a:solidFill>
              </a:rPr>
              <a:t>bankovníctvo</a:t>
            </a:r>
          </a:p>
          <a:p>
            <a:pPr algn="l"/>
            <a:r>
              <a:rPr lang="sk-SK" sz="2400" b="1" dirty="0">
                <a:solidFill>
                  <a:schemeClr val="bg1"/>
                </a:solidFill>
              </a:rPr>
              <a:t>manažment</a:t>
            </a:r>
          </a:p>
          <a:p>
            <a:pPr algn="l"/>
            <a:r>
              <a:rPr lang="sk-SK" sz="2400" b="1" dirty="0" smtClean="0">
                <a:solidFill>
                  <a:schemeClr val="bg1"/>
                </a:solidFill>
              </a:rPr>
              <a:t>marketing</a:t>
            </a:r>
            <a:endParaRPr lang="sk-SK" sz="2400" b="1" dirty="0">
              <a:solidFill>
                <a:schemeClr val="bg1"/>
              </a:solidFill>
            </a:endParaRPr>
          </a:p>
          <a:p>
            <a:pPr algn="l"/>
            <a:r>
              <a:rPr lang="sk-SK" sz="2400" b="1" dirty="0">
                <a:solidFill>
                  <a:schemeClr val="bg1"/>
                </a:solidFill>
              </a:rPr>
              <a:t>právna náuka</a:t>
            </a:r>
          </a:p>
          <a:p>
            <a:pPr algn="l"/>
            <a:r>
              <a:rPr lang="sk-SK" sz="2400" b="1" dirty="0">
                <a:solidFill>
                  <a:schemeClr val="bg1"/>
                </a:solidFill>
              </a:rPr>
              <a:t>hospodárske výpočty a </a:t>
            </a:r>
            <a:r>
              <a:rPr lang="sk-SK" sz="2400" b="1" dirty="0" smtClean="0">
                <a:solidFill>
                  <a:schemeClr val="bg1"/>
                </a:solidFill>
              </a:rPr>
              <a:t>štatistika</a:t>
            </a:r>
            <a:endParaRPr lang="sk-SK" sz="2400" b="1" dirty="0">
              <a:solidFill>
                <a:schemeClr val="bg1"/>
              </a:solidFill>
            </a:endParaRPr>
          </a:p>
        </p:txBody>
      </p:sp>
      <p:pic>
        <p:nvPicPr>
          <p:cNvPr id="6" name="Picture 3" descr="C:\Users\Fecakova\Desktop\VP\Fotky škola\DSC056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354" b="10292"/>
          <a:stretch/>
        </p:blipFill>
        <p:spPr bwMode="auto">
          <a:xfrm>
            <a:off x="7405381" y="2132493"/>
            <a:ext cx="3616924" cy="1716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Fecakova\Desktop\VP\Fotky škola\DSC057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5381" y="4665671"/>
            <a:ext cx="2190025" cy="19022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Fecakova\Desktop\VP\Fotky škola\DSC057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8887" y="3423841"/>
            <a:ext cx="2389166" cy="1592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837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735291"/>
            <a:ext cx="10972800" cy="823072"/>
          </a:xfrm>
          <a:solidFill>
            <a:srgbClr val="FFFF00"/>
          </a:solidFill>
        </p:spPr>
        <p:txBody>
          <a:bodyPr/>
          <a:lstStyle/>
          <a:p>
            <a:pPr algn="ctr"/>
            <a:r>
              <a:rPr lang="sk-SK" b="1" dirty="0">
                <a:solidFill>
                  <a:schemeClr val="tx2">
                    <a:lumMod val="25000"/>
                  </a:schemeClr>
                </a:solidFill>
              </a:rPr>
              <a:t>Odborná prax v 3. a 4. ročníku </a:t>
            </a:r>
          </a:p>
        </p:txBody>
      </p:sp>
      <p:sp>
        <p:nvSpPr>
          <p:cNvPr id="3" name="Zástupný objekt pre obsah 2"/>
          <p:cNvSpPr>
            <a:spLocks noGrp="1"/>
          </p:cNvSpPr>
          <p:nvPr>
            <p:ph idx="1"/>
          </p:nvPr>
        </p:nvSpPr>
        <p:spPr/>
        <p:txBody>
          <a:bodyPr/>
          <a:lstStyle/>
          <a:p>
            <a:pPr>
              <a:buClrTx/>
            </a:pPr>
            <a:r>
              <a:rPr lang="sk-SK" b="1" dirty="0">
                <a:solidFill>
                  <a:schemeClr val="bg1"/>
                </a:solidFill>
              </a:rPr>
              <a:t>Odborná prax sa vykonáva v kvalitných slovenských firmách na ekonomických oddeleniach. </a:t>
            </a:r>
          </a:p>
          <a:p>
            <a:pPr>
              <a:buClrTx/>
            </a:pPr>
            <a:r>
              <a:rPr lang="sk-SK" b="1" dirty="0">
                <a:solidFill>
                  <a:schemeClr val="bg1"/>
                </a:solidFill>
              </a:rPr>
              <a:t>V zahraničných firmách cez projekt Erasmus v Taliansku (Bologna, Miláno) a v Česku (Praha</a:t>
            </a:r>
            <a:r>
              <a:rPr lang="sk-SK" dirty="0"/>
              <a:t>)</a:t>
            </a:r>
          </a:p>
        </p:txBody>
      </p:sp>
      <p:pic>
        <p:nvPicPr>
          <p:cNvPr id="4" name="Picture 2" descr="C:\Users\Fecakova\Desktop\Skola\12118764_1692104844341687_4968202603456587682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242" y="3751166"/>
            <a:ext cx="3564000" cy="25779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Fecakova\Desktop\IMG_20160923_1038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453" b="22469"/>
          <a:stretch/>
        </p:blipFill>
        <p:spPr bwMode="auto">
          <a:xfrm>
            <a:off x="4543630" y="3751166"/>
            <a:ext cx="3312000" cy="25055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Fecakova\Desktop\Hocičo\Fotky miláno\Milano,2014\DSCF007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996" r="10060" b="10912"/>
          <a:stretch/>
        </p:blipFill>
        <p:spPr bwMode="auto">
          <a:xfrm>
            <a:off x="8171019" y="3794120"/>
            <a:ext cx="3384000" cy="2492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893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1166" y="792480"/>
            <a:ext cx="10972800" cy="684628"/>
          </a:xfrm>
          <a:solidFill>
            <a:srgbClr val="FFFF00"/>
          </a:solidFill>
        </p:spPr>
        <p:txBody>
          <a:bodyPr>
            <a:normAutofit/>
          </a:bodyPr>
          <a:lstStyle/>
          <a:p>
            <a:pPr algn="ctr"/>
            <a:r>
              <a:rPr lang="sk-SK" b="1" dirty="0">
                <a:solidFill>
                  <a:schemeClr val="tx2">
                    <a:lumMod val="25000"/>
                  </a:schemeClr>
                </a:solidFill>
              </a:rPr>
              <a:t>Kam na vysokú školu?</a:t>
            </a:r>
          </a:p>
        </p:txBody>
      </p:sp>
      <p:sp>
        <p:nvSpPr>
          <p:cNvPr id="3" name="Zástupný objekt pre obsah 2"/>
          <p:cNvSpPr>
            <a:spLocks noGrp="1"/>
          </p:cNvSpPr>
          <p:nvPr>
            <p:ph idx="1"/>
          </p:nvPr>
        </p:nvSpPr>
        <p:spPr>
          <a:xfrm>
            <a:off x="684212" y="1791093"/>
            <a:ext cx="8534400" cy="4790578"/>
          </a:xfrm>
        </p:spPr>
        <p:txBody>
          <a:bodyPr>
            <a:normAutofit/>
          </a:bodyPr>
          <a:lstStyle/>
          <a:p>
            <a:pPr lvl="0">
              <a:buClr>
                <a:schemeClr val="tx1"/>
              </a:buClr>
            </a:pPr>
            <a:r>
              <a:rPr lang="sk-SK" b="1" dirty="0">
                <a:solidFill>
                  <a:schemeClr val="bg1"/>
                </a:solidFill>
              </a:rPr>
              <a:t>Ekonomická univerzita Bratislava – bankovníctvo, financie, manažment, hospodárska informatika</a:t>
            </a:r>
          </a:p>
          <a:p>
            <a:pPr lvl="0">
              <a:buClrTx/>
            </a:pPr>
            <a:r>
              <a:rPr lang="sk-SK" b="1" dirty="0">
                <a:solidFill>
                  <a:schemeClr val="bg1"/>
                </a:solidFill>
              </a:rPr>
              <a:t>Fakulta medzinárodných vzťahov a zahraničného obchodu</a:t>
            </a:r>
          </a:p>
          <a:p>
            <a:pPr lvl="0">
              <a:buClrTx/>
            </a:pPr>
            <a:r>
              <a:rPr lang="sk-SK" b="1" dirty="0">
                <a:solidFill>
                  <a:schemeClr val="bg1"/>
                </a:solidFill>
              </a:rPr>
              <a:t>Verejná správa</a:t>
            </a:r>
          </a:p>
          <a:p>
            <a:pPr lvl="0">
              <a:buClrTx/>
            </a:pPr>
            <a:r>
              <a:rPr lang="sk-SK" b="1" dirty="0">
                <a:solidFill>
                  <a:schemeClr val="bg1"/>
                </a:solidFill>
              </a:rPr>
              <a:t>Sociálna práca</a:t>
            </a:r>
          </a:p>
          <a:p>
            <a:pPr lvl="0">
              <a:buClrTx/>
            </a:pPr>
            <a:r>
              <a:rPr lang="sk-SK" b="1" dirty="0">
                <a:solidFill>
                  <a:schemeClr val="bg1"/>
                </a:solidFill>
              </a:rPr>
              <a:t>Vysoká škola vojenská</a:t>
            </a:r>
          </a:p>
          <a:p>
            <a:pPr lvl="0">
              <a:buClrTx/>
            </a:pPr>
            <a:r>
              <a:rPr lang="sk-SK" b="1" dirty="0">
                <a:solidFill>
                  <a:schemeClr val="bg1"/>
                </a:solidFill>
              </a:rPr>
              <a:t>Právnická fakulta</a:t>
            </a:r>
          </a:p>
          <a:p>
            <a:pPr lvl="0">
              <a:buClrTx/>
            </a:pPr>
            <a:r>
              <a:rPr lang="sk-SK" b="1" dirty="0">
                <a:solidFill>
                  <a:schemeClr val="bg1"/>
                </a:solidFill>
              </a:rPr>
              <a:t>Akadémia policajného zboru</a:t>
            </a:r>
          </a:p>
          <a:p>
            <a:pPr lvl="0">
              <a:buClrTx/>
            </a:pPr>
            <a:r>
              <a:rPr lang="sk-SK" b="1" dirty="0">
                <a:solidFill>
                  <a:schemeClr val="bg1"/>
                </a:solidFill>
              </a:rPr>
              <a:t>Filozofické a pedagogické fakulty</a:t>
            </a:r>
          </a:p>
          <a:p>
            <a:pPr lvl="0">
              <a:buClrTx/>
            </a:pPr>
            <a:r>
              <a:rPr lang="sk-SK" b="1" dirty="0">
                <a:solidFill>
                  <a:schemeClr val="bg1"/>
                </a:solidFill>
              </a:rPr>
              <a:t>Technické univerzity</a:t>
            </a:r>
          </a:p>
          <a:p>
            <a:pPr lvl="0">
              <a:buClrTx/>
            </a:pPr>
            <a:r>
              <a:rPr lang="sk-SK" b="1" dirty="0">
                <a:solidFill>
                  <a:schemeClr val="bg1"/>
                </a:solidFill>
              </a:rPr>
              <a:t>Fakulta telovýchovy a športu </a:t>
            </a:r>
          </a:p>
          <a:p>
            <a:endParaRPr lang="sk-SK" dirty="0"/>
          </a:p>
        </p:txBody>
      </p:sp>
      <p:pic>
        <p:nvPicPr>
          <p:cNvPr id="4" name="Obrázo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2636" y="3433472"/>
            <a:ext cx="4881329" cy="2878428"/>
          </a:xfrm>
          <a:prstGeom prst="rect">
            <a:avLst/>
          </a:prstGeom>
        </p:spPr>
      </p:pic>
    </p:spTree>
    <p:extLst>
      <p:ext uri="{BB962C8B-B14F-4D97-AF65-F5344CB8AC3E}">
        <p14:creationId xmlns:p14="http://schemas.microsoft.com/office/powerpoint/2010/main" val="2551125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sk-SK" b="1" dirty="0">
                <a:solidFill>
                  <a:srgbClr val="FFFF00"/>
                </a:solidFill>
              </a:rPr>
              <a:t>Obchodná akadémia Michalovce</a:t>
            </a:r>
          </a:p>
        </p:txBody>
      </p:sp>
      <p:sp>
        <p:nvSpPr>
          <p:cNvPr id="3" name="Podnadpis 2"/>
          <p:cNvSpPr>
            <a:spLocks noGrp="1"/>
          </p:cNvSpPr>
          <p:nvPr>
            <p:ph type="subTitle" idx="1"/>
          </p:nvPr>
        </p:nvSpPr>
        <p:spPr>
          <a:xfrm>
            <a:off x="684212" y="3843867"/>
            <a:ext cx="10819530" cy="2335707"/>
          </a:xfrm>
        </p:spPr>
        <p:txBody>
          <a:bodyPr>
            <a:normAutofit/>
          </a:bodyPr>
          <a:lstStyle/>
          <a:p>
            <a:pPr algn="ctr"/>
            <a:r>
              <a:rPr lang="sk-SK" sz="6600" b="1" dirty="0">
                <a:solidFill>
                  <a:schemeClr val="bg1"/>
                </a:solidFill>
              </a:rPr>
              <a:t>Naše úspechy, projekty, míľniky</a:t>
            </a:r>
          </a:p>
        </p:txBody>
      </p:sp>
    </p:spTree>
    <p:extLst>
      <p:ext uri="{BB962C8B-B14F-4D97-AF65-F5344CB8AC3E}">
        <p14:creationId xmlns:p14="http://schemas.microsoft.com/office/powerpoint/2010/main" val="1236117204"/>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17902" y="170282"/>
            <a:ext cx="9898144" cy="936142"/>
          </a:xfrm>
        </p:spPr>
        <p:txBody>
          <a:bodyPr>
            <a:normAutofit/>
          </a:bodyPr>
          <a:lstStyle/>
          <a:p>
            <a:pPr algn="ctr"/>
            <a:r>
              <a:rPr lang="sk-SK" b="1" dirty="0">
                <a:solidFill>
                  <a:srgbClr val="FFFF00"/>
                </a:solidFill>
              </a:rPr>
              <a:t>Projekt Moderné odborné vzdelávanie</a:t>
            </a:r>
            <a:endParaRPr lang="sk-SK" b="1" dirty="0">
              <a:solidFill>
                <a:srgbClr val="FFFF00"/>
              </a:solidFill>
            </a:endParaRPr>
          </a:p>
        </p:txBody>
      </p:sp>
      <p:pic>
        <p:nvPicPr>
          <p:cNvPr id="3" name="Obrázo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6849" y="1465388"/>
            <a:ext cx="5446039" cy="2851128"/>
          </a:xfrm>
          <a:prstGeom prst="rect">
            <a:avLst/>
          </a:prstGeom>
        </p:spPr>
      </p:pic>
      <p:pic>
        <p:nvPicPr>
          <p:cNvPr id="4" name="Obrázo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36" y="1508289"/>
            <a:ext cx="5578013" cy="2851128"/>
          </a:xfrm>
          <a:prstGeom prst="rect">
            <a:avLst/>
          </a:prstGeom>
        </p:spPr>
      </p:pic>
      <p:pic>
        <p:nvPicPr>
          <p:cNvPr id="5" name="Obrázo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0729" y="4316516"/>
            <a:ext cx="5448693" cy="2426921"/>
          </a:xfrm>
          <a:prstGeom prst="rect">
            <a:avLst/>
          </a:prstGeom>
        </p:spPr>
      </p:pic>
      <p:pic>
        <p:nvPicPr>
          <p:cNvPr id="6" name="Obrázo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6234" y="4157319"/>
            <a:ext cx="3612008" cy="2498583"/>
          </a:xfrm>
          <a:prstGeom prst="rect">
            <a:avLst/>
          </a:prstGeom>
        </p:spPr>
      </p:pic>
    </p:spTree>
    <p:extLst>
      <p:ext uri="{BB962C8B-B14F-4D97-AF65-F5344CB8AC3E}">
        <p14:creationId xmlns:p14="http://schemas.microsoft.com/office/powerpoint/2010/main" val="318271336"/>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64219" y="193771"/>
            <a:ext cx="8534401" cy="1229676"/>
          </a:xfrm>
        </p:spPr>
        <p:txBody>
          <a:bodyPr>
            <a:normAutofit/>
          </a:bodyPr>
          <a:lstStyle/>
          <a:p>
            <a:r>
              <a:rPr lang="sk-SK" b="1" dirty="0" smtClean="0">
                <a:solidFill>
                  <a:srgbClr val="FFFF00"/>
                </a:solidFill>
              </a:rPr>
              <a:t>Odborná </a:t>
            </a:r>
            <a:r>
              <a:rPr lang="sk-SK" b="1" dirty="0">
                <a:solidFill>
                  <a:srgbClr val="FFFF00"/>
                </a:solidFill>
              </a:rPr>
              <a:t>Učebňa ÚČtovníctva</a:t>
            </a:r>
          </a:p>
        </p:txBody>
      </p:sp>
      <p:sp>
        <p:nvSpPr>
          <p:cNvPr id="3" name="Zástupný objekt pre text 2"/>
          <p:cNvSpPr>
            <a:spLocks noGrp="1"/>
          </p:cNvSpPr>
          <p:nvPr>
            <p:ph type="body" idx="1"/>
          </p:nvPr>
        </p:nvSpPr>
        <p:spPr>
          <a:xfrm>
            <a:off x="6947556" y="5561814"/>
            <a:ext cx="45719" cy="75415"/>
          </a:xfrm>
        </p:spPr>
        <p:txBody>
          <a:bodyPr>
            <a:normAutofit fontScale="25000" lnSpcReduction="20000"/>
          </a:bodyPr>
          <a:lstStyle/>
          <a:p>
            <a:endParaRPr lang="sk-SK" dirty="0"/>
          </a:p>
        </p:txBody>
      </p:sp>
      <p:pic>
        <p:nvPicPr>
          <p:cNvPr id="4" name="Obrázo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452" y="1695549"/>
            <a:ext cx="5267408" cy="2964208"/>
          </a:xfrm>
          <a:prstGeom prst="rect">
            <a:avLst/>
          </a:prstGeom>
        </p:spPr>
      </p:pic>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023" y="1465597"/>
            <a:ext cx="6154138" cy="3101420"/>
          </a:xfrm>
          <a:prstGeom prst="rect">
            <a:avLst/>
          </a:prstGeom>
        </p:spPr>
      </p:pic>
      <p:pic>
        <p:nvPicPr>
          <p:cNvPr id="6" name="Obrázo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6848" y="4292427"/>
            <a:ext cx="4430355" cy="2538773"/>
          </a:xfrm>
          <a:prstGeom prst="rect">
            <a:avLst/>
          </a:prstGeom>
        </p:spPr>
      </p:pic>
      <p:pic>
        <p:nvPicPr>
          <p:cNvPr id="7" name="Obrázo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573603">
            <a:off x="3172845" y="3894680"/>
            <a:ext cx="2004435" cy="2662140"/>
          </a:xfrm>
          <a:prstGeom prst="rect">
            <a:avLst/>
          </a:prstGeom>
        </p:spPr>
      </p:pic>
    </p:spTree>
    <p:extLst>
      <p:ext uri="{BB962C8B-B14F-4D97-AF65-F5344CB8AC3E}">
        <p14:creationId xmlns:p14="http://schemas.microsoft.com/office/powerpoint/2010/main" val="42216250"/>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36190" y="197963"/>
            <a:ext cx="9898144" cy="876693"/>
          </a:xfrm>
        </p:spPr>
        <p:txBody>
          <a:bodyPr>
            <a:normAutofit/>
          </a:bodyPr>
          <a:lstStyle/>
          <a:p>
            <a:pPr algn="ctr"/>
            <a:r>
              <a:rPr lang="sk-SK" b="1" dirty="0">
                <a:solidFill>
                  <a:srgbClr val="FFFF00"/>
                </a:solidFill>
              </a:rPr>
              <a:t>Projekt – Odborná Prax duál</a:t>
            </a:r>
          </a:p>
        </p:txBody>
      </p:sp>
      <p:pic>
        <p:nvPicPr>
          <p:cNvPr id="3" name="Obrázo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6849" y="1465388"/>
            <a:ext cx="5446039" cy="2851128"/>
          </a:xfrm>
          <a:prstGeom prst="rect">
            <a:avLst/>
          </a:prstGeom>
        </p:spPr>
      </p:pic>
      <p:pic>
        <p:nvPicPr>
          <p:cNvPr id="4" name="Obrázo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36" y="1508289"/>
            <a:ext cx="5578013" cy="2851128"/>
          </a:xfrm>
          <a:prstGeom prst="rect">
            <a:avLst/>
          </a:prstGeom>
        </p:spPr>
      </p:pic>
      <p:pic>
        <p:nvPicPr>
          <p:cNvPr id="5" name="Obrázo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0729" y="4316516"/>
            <a:ext cx="5448693" cy="2426921"/>
          </a:xfrm>
          <a:prstGeom prst="rect">
            <a:avLst/>
          </a:prstGeom>
        </p:spPr>
      </p:pic>
      <p:pic>
        <p:nvPicPr>
          <p:cNvPr id="6" name="Obrázo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6234" y="4157319"/>
            <a:ext cx="3612008" cy="2498583"/>
          </a:xfrm>
          <a:prstGeom prst="rect">
            <a:avLst/>
          </a:prstGeom>
        </p:spPr>
      </p:pic>
    </p:spTree>
    <p:extLst>
      <p:ext uri="{BB962C8B-B14F-4D97-AF65-F5344CB8AC3E}">
        <p14:creationId xmlns:p14="http://schemas.microsoft.com/office/powerpoint/2010/main" val="2492425304"/>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946674" y="225912"/>
            <a:ext cx="10230522" cy="1463039"/>
          </a:xfrm>
          <a:solidFill>
            <a:srgbClr val="FFFF00"/>
          </a:solidFill>
        </p:spPr>
        <p:txBody>
          <a:bodyPr>
            <a:normAutofit/>
          </a:bodyPr>
          <a:lstStyle/>
          <a:p>
            <a:pPr algn="ctr"/>
            <a:r>
              <a:rPr lang="sk-SK" sz="5400" b="1" dirty="0">
                <a:solidFill>
                  <a:schemeClr val="bg1"/>
                </a:solidFill>
              </a:rPr>
              <a:t>ŠTUDIJNÝ ODBOR</a:t>
            </a:r>
          </a:p>
        </p:txBody>
      </p:sp>
      <p:sp>
        <p:nvSpPr>
          <p:cNvPr id="3" name="Zástupný objekt pre obsah 2"/>
          <p:cNvSpPr>
            <a:spLocks noGrp="1"/>
          </p:cNvSpPr>
          <p:nvPr>
            <p:ph idx="1"/>
          </p:nvPr>
        </p:nvSpPr>
        <p:spPr>
          <a:xfrm>
            <a:off x="733721" y="1602889"/>
            <a:ext cx="8534400" cy="6605196"/>
          </a:xfrm>
        </p:spPr>
        <p:txBody>
          <a:bodyPr>
            <a:normAutofit/>
          </a:bodyPr>
          <a:lstStyle/>
          <a:p>
            <a:pPr>
              <a:buFont typeface="Arial" panose="020B0604020202020204" pitchFamily="34" charset="0"/>
              <a:buChar char="•"/>
            </a:pPr>
            <a:r>
              <a:rPr lang="sk-SK" sz="2400" b="1" dirty="0"/>
              <a:t>6317 M – obchodná akadémia – duálne vzdelávanie  študijný odbor zameraný na ekonomiku</a:t>
            </a:r>
          </a:p>
          <a:p>
            <a:pPr algn="just">
              <a:buClrTx/>
              <a:buFont typeface="Arial" panose="020B0604020202020204" pitchFamily="34" charset="0"/>
              <a:buChar char="•"/>
            </a:pPr>
            <a:r>
              <a:rPr lang="sk-SK" sz="2400" b="1" dirty="0"/>
              <a:t>duálne vzdelávanie je moderný spôsob prípravy na povolanie, v  ktorom sa žiak učí, ako premeniť teoretické vedomosti na praktické priamo u zamestnávateľa</a:t>
            </a:r>
          </a:p>
          <a:p>
            <a:pPr algn="just">
              <a:buClr>
                <a:schemeClr val="tx1"/>
              </a:buClr>
              <a:buFont typeface="Arial" panose="020B0604020202020204" pitchFamily="34" charset="0"/>
              <a:buChar char="•"/>
            </a:pPr>
            <a:r>
              <a:rPr lang="sk-SK" sz="2400" b="1" dirty="0"/>
              <a:t>odborná príprava sa uskutočňuje, na rozdiel od prezenčnej  výučby, v reálnych podmienkach na pracovisku praktického vyučovania, čo je vždy záruka širšieho rozvoja zručností žiaka v súlade s požiadavkami trhu práce. Teoretické vzdelávanie zostáva súčasťou výučby na škole.</a:t>
            </a:r>
          </a:p>
          <a:p>
            <a:pPr algn="just">
              <a:buFont typeface="Arial" panose="020B0604020202020204" pitchFamily="34" charset="0"/>
              <a:buChar char="•"/>
            </a:pPr>
            <a:endParaRPr lang="sk-SK" dirty="0"/>
          </a:p>
          <a:p>
            <a:pPr>
              <a:buFont typeface="Arial" panose="020B0604020202020204" pitchFamily="34" charset="0"/>
              <a:buChar char="•"/>
            </a:pPr>
            <a:endParaRPr lang="sk-SK" dirty="0"/>
          </a:p>
          <a:p>
            <a:pPr>
              <a:buFont typeface="Arial" panose="020B0604020202020204" pitchFamily="34" charset="0"/>
              <a:buChar char="•"/>
            </a:pPr>
            <a:endParaRPr lang="sk-SK" dirty="0"/>
          </a:p>
        </p:txBody>
      </p:sp>
    </p:spTree>
    <p:extLst>
      <p:ext uri="{BB962C8B-B14F-4D97-AF65-F5344CB8AC3E}">
        <p14:creationId xmlns:p14="http://schemas.microsoft.com/office/powerpoint/2010/main" val="1276832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11499" y="266700"/>
            <a:ext cx="11396592" cy="1461096"/>
          </a:xfrm>
        </p:spPr>
        <p:txBody>
          <a:bodyPr>
            <a:normAutofit/>
          </a:bodyPr>
          <a:lstStyle/>
          <a:p>
            <a:r>
              <a:rPr lang="sk-SK" b="1" dirty="0">
                <a:solidFill>
                  <a:srgbClr val="FFFF00"/>
                </a:solidFill>
              </a:rPr>
              <a:t>Projekt – digitálne jazykové laboratórium</a:t>
            </a:r>
          </a:p>
        </p:txBody>
      </p:sp>
      <p:pic>
        <p:nvPicPr>
          <p:cNvPr id="3" name="Obrázo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691" y="1775875"/>
            <a:ext cx="8012784" cy="3786040"/>
          </a:xfrm>
          <a:prstGeom prst="rect">
            <a:avLst/>
          </a:prstGeom>
        </p:spPr>
      </p:pic>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872817"/>
            <a:ext cx="3742441" cy="2710206"/>
          </a:xfrm>
          <a:prstGeom prst="rect">
            <a:avLst/>
          </a:prstGeom>
        </p:spPr>
      </p:pic>
      <p:pic>
        <p:nvPicPr>
          <p:cNvPr id="10" name="Obrázo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6420" y="4560289"/>
            <a:ext cx="4002871" cy="2297711"/>
          </a:xfrm>
          <a:prstGeom prst="rect">
            <a:avLst/>
          </a:prstGeom>
        </p:spPr>
      </p:pic>
      <p:pic>
        <p:nvPicPr>
          <p:cNvPr id="7" name="Obrázo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681424">
            <a:off x="3203025" y="4458039"/>
            <a:ext cx="2733657" cy="1896321"/>
          </a:xfrm>
          <a:prstGeom prst="rect">
            <a:avLst/>
          </a:prstGeom>
        </p:spPr>
      </p:pic>
    </p:spTree>
    <p:extLst>
      <p:ext uri="{BB962C8B-B14F-4D97-AF65-F5344CB8AC3E}">
        <p14:creationId xmlns:p14="http://schemas.microsoft.com/office/powerpoint/2010/main" val="2066986604"/>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54593" y="140677"/>
            <a:ext cx="11123993" cy="1407468"/>
          </a:xfrm>
        </p:spPr>
        <p:txBody>
          <a:bodyPr>
            <a:normAutofit/>
          </a:bodyPr>
          <a:lstStyle/>
          <a:p>
            <a:r>
              <a:rPr lang="sk-SK" b="1" dirty="0" smtClean="0">
                <a:solidFill>
                  <a:srgbClr val="FFFF00"/>
                </a:solidFill>
              </a:rPr>
              <a:t>uČebŇa Administratívy a korešpondencie</a:t>
            </a:r>
            <a:endParaRPr lang="sk-SK" b="1" dirty="0">
              <a:solidFill>
                <a:srgbClr val="FFFF00"/>
              </a:solidFill>
            </a:endParaRPr>
          </a:p>
        </p:txBody>
      </p:sp>
      <p:pic>
        <p:nvPicPr>
          <p:cNvPr id="5" name="Obrázo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50" y="1811100"/>
            <a:ext cx="6751933" cy="3799617"/>
          </a:xfrm>
          <a:prstGeom prst="rect">
            <a:avLst/>
          </a:prstGeom>
        </p:spPr>
      </p:pic>
      <p:pic>
        <p:nvPicPr>
          <p:cNvPr id="6" name="Obrázo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589" y="4122620"/>
            <a:ext cx="5037464" cy="2461095"/>
          </a:xfrm>
          <a:prstGeom prst="rect">
            <a:avLst/>
          </a:prstGeom>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9581" y="1384572"/>
            <a:ext cx="3522636" cy="2657973"/>
          </a:xfrm>
          <a:prstGeom prst="rect">
            <a:avLst/>
          </a:prstGeom>
        </p:spPr>
      </p:pic>
    </p:spTree>
    <p:extLst>
      <p:ext uri="{BB962C8B-B14F-4D97-AF65-F5344CB8AC3E}">
        <p14:creationId xmlns:p14="http://schemas.microsoft.com/office/powerpoint/2010/main" val="959227667"/>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1741" y="293945"/>
            <a:ext cx="11631785" cy="1826257"/>
          </a:xfrm>
        </p:spPr>
        <p:txBody>
          <a:bodyPr>
            <a:normAutofit/>
          </a:bodyPr>
          <a:lstStyle/>
          <a:p>
            <a:r>
              <a:rPr lang="sk-SK" b="1" dirty="0">
                <a:solidFill>
                  <a:srgbClr val="FFFF00"/>
                </a:solidFill>
              </a:rPr>
              <a:t>Projekt – učebňa </a:t>
            </a:r>
            <a:r>
              <a:rPr lang="sk-SK" b="1" dirty="0" smtClean="0">
                <a:solidFill>
                  <a:srgbClr val="FFFF00"/>
                </a:solidFill>
              </a:rPr>
              <a:t>odborných predmetov</a:t>
            </a:r>
            <a:endParaRPr lang="sk-SK" b="1" dirty="0">
              <a:solidFill>
                <a:srgbClr val="FFFF00"/>
              </a:solidFill>
            </a:endParaRPr>
          </a:p>
        </p:txBody>
      </p:sp>
      <p:pic>
        <p:nvPicPr>
          <p:cNvPr id="7" name="Obrázo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4208" y="4323657"/>
            <a:ext cx="3737349" cy="2438650"/>
          </a:xfrm>
          <a:prstGeom prst="rect">
            <a:avLst/>
          </a:prstGeom>
        </p:spPr>
      </p:pic>
      <p:pic>
        <p:nvPicPr>
          <p:cNvPr id="8" name="Obrázo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8378" y="1722086"/>
            <a:ext cx="5867069" cy="2292309"/>
          </a:xfrm>
          <a:prstGeom prst="rect">
            <a:avLst/>
          </a:prstGeom>
        </p:spPr>
      </p:pic>
      <p:pic>
        <p:nvPicPr>
          <p:cNvPr id="9" name="Obrázo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427" y="2402962"/>
            <a:ext cx="4984015" cy="3370522"/>
          </a:xfrm>
          <a:prstGeom prst="rect">
            <a:avLst/>
          </a:prstGeom>
        </p:spPr>
      </p:pic>
      <p:pic>
        <p:nvPicPr>
          <p:cNvPr id="3" name="Obrázo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639104">
            <a:off x="4026839" y="4403233"/>
            <a:ext cx="2679460" cy="2017476"/>
          </a:xfrm>
          <a:prstGeom prst="rect">
            <a:avLst/>
          </a:prstGeom>
        </p:spPr>
      </p:pic>
    </p:spTree>
    <p:extLst>
      <p:ext uri="{BB962C8B-B14F-4D97-AF65-F5344CB8AC3E}">
        <p14:creationId xmlns:p14="http://schemas.microsoft.com/office/powerpoint/2010/main" val="2894218566"/>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9768" y="169682"/>
            <a:ext cx="10778702" cy="2020859"/>
          </a:xfrm>
        </p:spPr>
        <p:txBody>
          <a:bodyPr>
            <a:normAutofit/>
          </a:bodyPr>
          <a:lstStyle/>
          <a:p>
            <a:r>
              <a:rPr lang="sk-SK" b="1" dirty="0" smtClean="0">
                <a:solidFill>
                  <a:srgbClr val="FFFF00"/>
                </a:solidFill>
              </a:rPr>
              <a:t>Odborná </a:t>
            </a:r>
            <a:r>
              <a:rPr lang="sk-SK" b="1" dirty="0">
                <a:solidFill>
                  <a:srgbClr val="FFFF00"/>
                </a:solidFill>
              </a:rPr>
              <a:t>učebňa </a:t>
            </a:r>
            <a:r>
              <a:rPr lang="sk-SK" b="1" dirty="0" smtClean="0">
                <a:solidFill>
                  <a:srgbClr val="FFFF00"/>
                </a:solidFill>
              </a:rPr>
              <a:t>Aplikovanej informatiky </a:t>
            </a:r>
            <a:endParaRPr lang="sk-SK" b="1" dirty="0">
              <a:solidFill>
                <a:srgbClr val="FFFF00"/>
              </a:solidFill>
            </a:endParaRPr>
          </a:p>
        </p:txBody>
      </p:sp>
      <p:pic>
        <p:nvPicPr>
          <p:cNvPr id="3" name="Obrázo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95" y="2269504"/>
            <a:ext cx="6775217" cy="3808429"/>
          </a:xfrm>
          <a:prstGeom prst="rect">
            <a:avLst/>
          </a:prstGeom>
        </p:spPr>
      </p:pic>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0796" y="3383266"/>
            <a:ext cx="5451747" cy="3535052"/>
          </a:xfrm>
          <a:prstGeom prst="rect">
            <a:avLst/>
          </a:prstGeom>
        </p:spPr>
      </p:pic>
      <p:pic>
        <p:nvPicPr>
          <p:cNvPr id="6" name="Obrázo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36526">
            <a:off x="4862265" y="4229697"/>
            <a:ext cx="1620142" cy="2417975"/>
          </a:xfrm>
          <a:prstGeom prst="rect">
            <a:avLst/>
          </a:prstGeom>
        </p:spPr>
      </p:pic>
    </p:spTree>
    <p:extLst>
      <p:ext uri="{BB962C8B-B14F-4D97-AF65-F5344CB8AC3E}">
        <p14:creationId xmlns:p14="http://schemas.microsoft.com/office/powerpoint/2010/main" val="1033359351"/>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92750" y="188537"/>
            <a:ext cx="9332537" cy="1197204"/>
          </a:xfrm>
        </p:spPr>
        <p:txBody>
          <a:bodyPr>
            <a:normAutofit/>
          </a:bodyPr>
          <a:lstStyle/>
          <a:p>
            <a:r>
              <a:rPr lang="sk-SK" b="1" dirty="0" smtClean="0">
                <a:solidFill>
                  <a:srgbClr val="FFFF00"/>
                </a:solidFill>
              </a:rPr>
              <a:t>Učebňa </a:t>
            </a:r>
            <a:r>
              <a:rPr lang="sk-SK" b="1" dirty="0">
                <a:solidFill>
                  <a:srgbClr val="FFFF00"/>
                </a:solidFill>
              </a:rPr>
              <a:t>cudzích jazykov</a:t>
            </a:r>
          </a:p>
        </p:txBody>
      </p:sp>
      <p:pic>
        <p:nvPicPr>
          <p:cNvPr id="3" name="Obrázo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3342" y="1561343"/>
            <a:ext cx="6912014" cy="4481237"/>
          </a:xfrm>
          <a:prstGeom prst="rect">
            <a:avLst/>
          </a:prstGeom>
        </p:spPr>
      </p:pic>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60126">
            <a:off x="2841452" y="3281249"/>
            <a:ext cx="2102014" cy="3001366"/>
          </a:xfrm>
          <a:prstGeom prst="rect">
            <a:avLst/>
          </a:prstGeom>
        </p:spPr>
      </p:pic>
      <p:pic>
        <p:nvPicPr>
          <p:cNvPr id="6" name="Obrázo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1922">
            <a:off x="785546" y="1644872"/>
            <a:ext cx="2271559" cy="3261646"/>
          </a:xfrm>
          <a:prstGeom prst="rect">
            <a:avLst/>
          </a:prstGeom>
        </p:spPr>
      </p:pic>
    </p:spTree>
    <p:extLst>
      <p:ext uri="{BB962C8B-B14F-4D97-AF65-F5344CB8AC3E}">
        <p14:creationId xmlns:p14="http://schemas.microsoft.com/office/powerpoint/2010/main" val="2373283919"/>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29385" y="193771"/>
            <a:ext cx="8769236" cy="958373"/>
          </a:xfrm>
        </p:spPr>
        <p:txBody>
          <a:bodyPr>
            <a:normAutofit/>
          </a:bodyPr>
          <a:lstStyle/>
          <a:p>
            <a:r>
              <a:rPr lang="sk-SK" b="1" dirty="0" smtClean="0">
                <a:solidFill>
                  <a:srgbClr val="FFFF00"/>
                </a:solidFill>
              </a:rPr>
              <a:t>Odborná </a:t>
            </a:r>
            <a:r>
              <a:rPr lang="sk-SK" b="1" dirty="0">
                <a:solidFill>
                  <a:srgbClr val="FFFF00"/>
                </a:solidFill>
              </a:rPr>
              <a:t>Učebňa ÚČtovníctva</a:t>
            </a:r>
          </a:p>
        </p:txBody>
      </p:sp>
      <p:sp>
        <p:nvSpPr>
          <p:cNvPr id="3" name="Zástupný objekt pre text 2"/>
          <p:cNvSpPr>
            <a:spLocks noGrp="1"/>
          </p:cNvSpPr>
          <p:nvPr>
            <p:ph type="body" idx="1"/>
          </p:nvPr>
        </p:nvSpPr>
        <p:spPr>
          <a:xfrm>
            <a:off x="6947556" y="5561814"/>
            <a:ext cx="45719" cy="75415"/>
          </a:xfrm>
        </p:spPr>
        <p:txBody>
          <a:bodyPr>
            <a:normAutofit fontScale="25000" lnSpcReduction="20000"/>
          </a:bodyPr>
          <a:lstStyle/>
          <a:p>
            <a:endParaRPr lang="sk-SK" dirty="0"/>
          </a:p>
        </p:txBody>
      </p:sp>
      <p:pic>
        <p:nvPicPr>
          <p:cNvPr id="4" name="Obrázo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452" y="1695549"/>
            <a:ext cx="5267408" cy="2964208"/>
          </a:xfrm>
          <a:prstGeom prst="rect">
            <a:avLst/>
          </a:prstGeom>
        </p:spPr>
      </p:pic>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0332" y="1323692"/>
            <a:ext cx="6154138" cy="3101420"/>
          </a:xfrm>
          <a:prstGeom prst="rect">
            <a:avLst/>
          </a:prstGeom>
        </p:spPr>
      </p:pic>
      <p:pic>
        <p:nvPicPr>
          <p:cNvPr id="6" name="Obrázo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3696" y="3968954"/>
            <a:ext cx="4430355" cy="2538773"/>
          </a:xfrm>
          <a:prstGeom prst="rect">
            <a:avLst/>
          </a:prstGeom>
        </p:spPr>
      </p:pic>
      <p:pic>
        <p:nvPicPr>
          <p:cNvPr id="7" name="Obrázo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573603">
            <a:off x="3172845" y="3894680"/>
            <a:ext cx="2004435" cy="2662140"/>
          </a:xfrm>
          <a:prstGeom prst="rect">
            <a:avLst/>
          </a:prstGeom>
        </p:spPr>
      </p:pic>
    </p:spTree>
    <p:extLst>
      <p:ext uri="{BB962C8B-B14F-4D97-AF65-F5344CB8AC3E}">
        <p14:creationId xmlns:p14="http://schemas.microsoft.com/office/powerpoint/2010/main" val="748470031"/>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obsahu 5"/>
          <p:cNvSpPr>
            <a:spLocks noGrp="1"/>
          </p:cNvSpPr>
          <p:nvPr>
            <p:ph sz="half" idx="1"/>
          </p:nvPr>
        </p:nvSpPr>
        <p:spPr>
          <a:xfrm>
            <a:off x="6172200" y="1470518"/>
            <a:ext cx="5701748" cy="5188900"/>
          </a:xfrm>
        </p:spPr>
        <p:txBody>
          <a:bodyPr>
            <a:normAutofit/>
          </a:bodyPr>
          <a:lstStyle/>
          <a:p>
            <a:pPr algn="just">
              <a:buClrTx/>
              <a:buFont typeface="Wingdings" panose="05000000000000000000" pitchFamily="2" charset="2"/>
              <a:buChar char="§"/>
            </a:pPr>
            <a:r>
              <a:rPr lang="sk-SK" dirty="0"/>
              <a:t>SOČ – súťaž pre žiakov stredných škôl zameraná na 17 odborov</a:t>
            </a:r>
          </a:p>
          <a:p>
            <a:pPr>
              <a:buClrTx/>
              <a:buFont typeface="Wingdings" panose="05000000000000000000" pitchFamily="2" charset="2"/>
              <a:buChar char="§"/>
            </a:pPr>
            <a:r>
              <a:rPr lang="sk-SK" dirty="0"/>
              <a:t>Žiaci OA reprezentujú školu a získavajú úspechy v odbore ekonomika a riadenie, pedagogika, psychológia a sociológia. </a:t>
            </a:r>
          </a:p>
          <a:p>
            <a:pPr>
              <a:buClrTx/>
              <a:buFont typeface="Wingdings" panose="05000000000000000000" pitchFamily="2" charset="2"/>
              <a:buChar char="§"/>
            </a:pPr>
            <a:r>
              <a:rPr lang="sk-SK" dirty="0"/>
              <a:t>Každoročne získavajú úspechy v krajskom alebo celoslovenskom kole. </a:t>
            </a:r>
          </a:p>
          <a:p>
            <a:pPr algn="just">
              <a:buClrTx/>
              <a:buFont typeface="Wingdings" panose="05000000000000000000" pitchFamily="2" charset="2"/>
              <a:buChar char="§"/>
            </a:pPr>
            <a:endParaRPr lang="sk-SK" dirty="0"/>
          </a:p>
          <a:p>
            <a:pPr marL="0" indent="0" algn="just">
              <a:buClrTx/>
              <a:buNone/>
            </a:pPr>
            <a:endParaRPr lang="sk-SK" dirty="0"/>
          </a:p>
          <a:p>
            <a:pPr algn="just">
              <a:buClrTx/>
              <a:buFont typeface="Wingdings" panose="05000000000000000000" pitchFamily="2" charset="2"/>
              <a:buChar char="§"/>
            </a:pPr>
            <a:endParaRPr lang="sk-SK" dirty="0"/>
          </a:p>
        </p:txBody>
      </p:sp>
      <p:sp>
        <p:nvSpPr>
          <p:cNvPr id="7" name="Obdĺžnik 6"/>
          <p:cNvSpPr/>
          <p:nvPr/>
        </p:nvSpPr>
        <p:spPr>
          <a:xfrm>
            <a:off x="2191617" y="515248"/>
            <a:ext cx="8644380" cy="646331"/>
          </a:xfrm>
          <a:prstGeom prst="rect">
            <a:avLst/>
          </a:prstGeom>
          <a:solidFill>
            <a:srgbClr val="FFFF00"/>
          </a:solidFill>
        </p:spPr>
        <p:txBody>
          <a:bodyPr wrap="square" lIns="91440" tIns="45720" rIns="91440" bIns="45720">
            <a:spAutoFit/>
          </a:bodyPr>
          <a:lstStyle/>
          <a:p>
            <a:pPr algn="ctr"/>
            <a:r>
              <a:rPr lang="sk-SK" sz="3600" b="1" dirty="0">
                <a:ln w="9525">
                  <a:solidFill>
                    <a:schemeClr val="bg1"/>
                  </a:solidFill>
                  <a:prstDash val="solid"/>
                </a:ln>
                <a:solidFill>
                  <a:schemeClr val="bg2">
                    <a:lumMod val="25000"/>
                  </a:schemeClr>
                </a:solidFill>
                <a:effectLst>
                  <a:outerShdw blurRad="12700" dist="38100" dir="2700000" algn="tl" rotWithShape="0">
                    <a:schemeClr val="accent5">
                      <a:lumMod val="60000"/>
                      <a:lumOff val="40000"/>
                    </a:schemeClr>
                  </a:outerShdw>
                </a:effectLst>
              </a:rPr>
              <a:t>Stredoškolská odborná činnosť</a:t>
            </a:r>
            <a:endParaRPr lang="sk-SK" sz="3600" b="1" cap="none" spc="0" dirty="0">
              <a:ln w="9525">
                <a:solidFill>
                  <a:schemeClr val="bg1"/>
                </a:solidFill>
                <a:prstDash val="solid"/>
              </a:ln>
              <a:solidFill>
                <a:schemeClr val="bg2">
                  <a:lumMod val="25000"/>
                </a:schemeClr>
              </a:solidFill>
              <a:effectLst>
                <a:outerShdw blurRad="12700" dist="38100" dir="2700000" algn="tl" rotWithShape="0">
                  <a:schemeClr val="accent5">
                    <a:lumMod val="60000"/>
                    <a:lumOff val="40000"/>
                  </a:schemeClr>
                </a:outerShdw>
              </a:effectLst>
            </a:endParaRPr>
          </a:p>
        </p:txBody>
      </p:sp>
      <p:pic>
        <p:nvPicPr>
          <p:cNvPr id="8" name="Obrázok 7"/>
          <p:cNvPicPr>
            <a:picLocks noChangeAspect="1"/>
          </p:cNvPicPr>
          <p:nvPr/>
        </p:nvPicPr>
        <p:blipFill rotWithShape="1">
          <a:blip r:embed="rId2"/>
          <a:srcRect t="16182" r="40801" b="11974"/>
          <a:stretch/>
        </p:blipFill>
        <p:spPr>
          <a:xfrm>
            <a:off x="600685" y="1419734"/>
            <a:ext cx="5394762" cy="2837151"/>
          </a:xfrm>
          <a:prstGeom prst="rect">
            <a:avLst/>
          </a:prstGeom>
        </p:spPr>
      </p:pic>
      <p:pic>
        <p:nvPicPr>
          <p:cNvPr id="9" name="Obrázok 8"/>
          <p:cNvPicPr>
            <a:picLocks noChangeAspect="1"/>
          </p:cNvPicPr>
          <p:nvPr/>
        </p:nvPicPr>
        <p:blipFill rotWithShape="1">
          <a:blip r:embed="rId3"/>
          <a:srcRect l="45985" t="33804" r="23106" b="31314"/>
          <a:stretch/>
        </p:blipFill>
        <p:spPr>
          <a:xfrm>
            <a:off x="392486" y="221872"/>
            <a:ext cx="1704863" cy="1082254"/>
          </a:xfrm>
          <a:prstGeom prst="rect">
            <a:avLst/>
          </a:prstGeom>
        </p:spPr>
      </p:pic>
      <p:pic>
        <p:nvPicPr>
          <p:cNvPr id="10" name="Obrázok 9"/>
          <p:cNvPicPr>
            <a:picLocks noChangeAspect="1"/>
          </p:cNvPicPr>
          <p:nvPr/>
        </p:nvPicPr>
        <p:blipFill rotWithShape="1">
          <a:blip r:embed="rId4"/>
          <a:srcRect l="21743" t="43771" r="33409" b="21885"/>
          <a:stretch/>
        </p:blipFill>
        <p:spPr>
          <a:xfrm>
            <a:off x="423932" y="1709695"/>
            <a:ext cx="5467928" cy="2355273"/>
          </a:xfrm>
          <a:prstGeom prst="rect">
            <a:avLst/>
          </a:prstGeom>
        </p:spPr>
      </p:pic>
    </p:spTree>
    <p:extLst>
      <p:ext uri="{BB962C8B-B14F-4D97-AF65-F5344CB8AC3E}">
        <p14:creationId xmlns:p14="http://schemas.microsoft.com/office/powerpoint/2010/main" val="263770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obsahu 6"/>
          <p:cNvSpPr>
            <a:spLocks noGrp="1"/>
          </p:cNvSpPr>
          <p:nvPr>
            <p:ph sz="half" idx="1"/>
          </p:nvPr>
        </p:nvSpPr>
        <p:spPr>
          <a:xfrm>
            <a:off x="6280168" y="1608831"/>
            <a:ext cx="5726302" cy="5149778"/>
          </a:xfrm>
        </p:spPr>
        <p:txBody>
          <a:bodyPr>
            <a:normAutofit/>
          </a:bodyPr>
          <a:lstStyle/>
          <a:p>
            <a:pPr algn="just">
              <a:buClrTx/>
              <a:buSzPct val="100000"/>
              <a:buFont typeface="Verdana" panose="020B0604030504040204" pitchFamily="34" charset="0"/>
              <a:buChar char="•"/>
            </a:pPr>
            <a:r>
              <a:rPr lang="sk-SK" dirty="0"/>
              <a:t>SIP – súťaž v spracovaní informácií na počítači.</a:t>
            </a:r>
          </a:p>
          <a:p>
            <a:pPr algn="just">
              <a:buClrTx/>
              <a:buSzPct val="100000"/>
              <a:buFont typeface="Verdana" panose="020B0604030504040204" pitchFamily="34" charset="0"/>
              <a:buChar char="•"/>
            </a:pPr>
            <a:r>
              <a:rPr lang="sk-SK" dirty="0"/>
              <a:t>Žiaci súťažia v počítačovej gramotnosti, rozvíjajú svoje zručnosti a využívajú moderné technológie na spracovanie informácií.</a:t>
            </a:r>
          </a:p>
          <a:p>
            <a:pPr algn="just">
              <a:buClrTx/>
              <a:buSzPct val="100000"/>
              <a:buFont typeface="Verdana" panose="020B0604030504040204" pitchFamily="34" charset="0"/>
              <a:buChar char="•"/>
            </a:pPr>
            <a:r>
              <a:rPr lang="sk-SK" dirty="0"/>
              <a:t>OA ho tradične organizuje pod názvom Vianočný zvonček</a:t>
            </a:r>
          </a:p>
          <a:p>
            <a:pPr algn="just">
              <a:buClrTx/>
              <a:buSzPct val="100000"/>
              <a:buFont typeface="Verdana" panose="020B0604030504040204" pitchFamily="34" charset="0"/>
              <a:buChar char="•"/>
            </a:pPr>
            <a:r>
              <a:rPr lang="sk-SK" dirty="0"/>
              <a:t>Žiaci získavajú umiestnenia v krajskom a celoslovenskom kole.</a:t>
            </a:r>
          </a:p>
          <a:p>
            <a:pPr algn="just">
              <a:buClrTx/>
              <a:buSzPct val="100000"/>
              <a:buFont typeface="Verdana" panose="020B0604030504040204" pitchFamily="34" charset="0"/>
              <a:buChar char="•"/>
            </a:pPr>
            <a:endParaRPr lang="sk-SK" dirty="0"/>
          </a:p>
          <a:p>
            <a:pPr algn="just">
              <a:buClrTx/>
              <a:buSzPct val="100000"/>
              <a:buFont typeface="Verdana" panose="020B0604030504040204" pitchFamily="34" charset="0"/>
              <a:buChar char="•"/>
            </a:pPr>
            <a:endParaRPr lang="sk-SK" dirty="0"/>
          </a:p>
          <a:p>
            <a:pPr>
              <a:buClrTx/>
              <a:buSzPct val="100000"/>
              <a:buFont typeface="Verdana" panose="020B0604030504040204" pitchFamily="34" charset="0"/>
              <a:buChar char="•"/>
            </a:pPr>
            <a:endParaRPr lang="sk-SK" dirty="0"/>
          </a:p>
        </p:txBody>
      </p:sp>
      <p:sp>
        <p:nvSpPr>
          <p:cNvPr id="4" name="Obdĺžnik 3"/>
          <p:cNvSpPr/>
          <p:nvPr/>
        </p:nvSpPr>
        <p:spPr>
          <a:xfrm>
            <a:off x="485365" y="455248"/>
            <a:ext cx="10227479" cy="707886"/>
          </a:xfrm>
          <a:prstGeom prst="rect">
            <a:avLst/>
          </a:prstGeom>
          <a:solidFill>
            <a:srgbClr val="FFFF00"/>
          </a:solidFill>
        </p:spPr>
        <p:txBody>
          <a:bodyPr wrap="none" lIns="91440" tIns="45720" rIns="91440" bIns="45720">
            <a:spAutoFit/>
          </a:bodyPr>
          <a:lstStyle/>
          <a:p>
            <a:pPr algn="ctr"/>
            <a:r>
              <a:rPr lang="sk-SK"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SIP - Úprava informácií na počítači</a:t>
            </a:r>
            <a:endParaRPr lang="sk-SK" sz="40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10" name="Obrázok 9"/>
          <p:cNvPicPr>
            <a:picLocks noChangeAspect="1"/>
          </p:cNvPicPr>
          <p:nvPr/>
        </p:nvPicPr>
        <p:blipFill rotWithShape="1">
          <a:blip r:embed="rId2"/>
          <a:srcRect l="34470" t="12256" r="36212" b="20673"/>
          <a:stretch/>
        </p:blipFill>
        <p:spPr>
          <a:xfrm>
            <a:off x="267937" y="1541825"/>
            <a:ext cx="3574473" cy="4599710"/>
          </a:xfrm>
          <a:prstGeom prst="rect">
            <a:avLst/>
          </a:prstGeom>
        </p:spPr>
      </p:pic>
      <p:pic>
        <p:nvPicPr>
          <p:cNvPr id="8" name="Obrázok 7"/>
          <p:cNvPicPr>
            <a:picLocks noChangeAspect="1"/>
          </p:cNvPicPr>
          <p:nvPr/>
        </p:nvPicPr>
        <p:blipFill rotWithShape="1">
          <a:blip r:embed="rId3"/>
          <a:srcRect l="20363" t="30304" r="44815" b="4780"/>
          <a:stretch/>
        </p:blipFill>
        <p:spPr>
          <a:xfrm>
            <a:off x="3470802" y="3841680"/>
            <a:ext cx="2556290" cy="2678546"/>
          </a:xfrm>
          <a:prstGeom prst="rect">
            <a:avLst/>
          </a:prstGeom>
        </p:spPr>
      </p:pic>
      <p:pic>
        <p:nvPicPr>
          <p:cNvPr id="11" name="Obrázok 10"/>
          <p:cNvPicPr>
            <a:picLocks noChangeAspect="1"/>
          </p:cNvPicPr>
          <p:nvPr/>
        </p:nvPicPr>
        <p:blipFill rotWithShape="1">
          <a:blip r:embed="rId4"/>
          <a:srcRect l="62197" t="40000" r="26989" b="41684"/>
          <a:stretch/>
        </p:blipFill>
        <p:spPr>
          <a:xfrm>
            <a:off x="4024464" y="1930915"/>
            <a:ext cx="1820574" cy="1734626"/>
          </a:xfrm>
          <a:prstGeom prst="rect">
            <a:avLst/>
          </a:prstGeom>
        </p:spPr>
      </p:pic>
    </p:spTree>
    <p:extLst>
      <p:ext uri="{BB962C8B-B14F-4D97-AF65-F5344CB8AC3E}">
        <p14:creationId xmlns:p14="http://schemas.microsoft.com/office/powerpoint/2010/main" val="1600881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obsahu 3"/>
          <p:cNvSpPr>
            <a:spLocks noGrp="1"/>
          </p:cNvSpPr>
          <p:nvPr>
            <p:ph sz="half" idx="1"/>
          </p:nvPr>
        </p:nvSpPr>
        <p:spPr>
          <a:xfrm>
            <a:off x="6024416" y="1079630"/>
            <a:ext cx="5945911" cy="5778370"/>
          </a:xfrm>
        </p:spPr>
        <p:txBody>
          <a:bodyPr>
            <a:normAutofit/>
          </a:bodyPr>
          <a:lstStyle/>
          <a:p>
            <a:pPr algn="just">
              <a:buClrTx/>
            </a:pPr>
            <a:r>
              <a:rPr lang="sk-SK" dirty="0"/>
              <a:t>Žiaci majú možnosť získať ďalší certifikát – štátnu skúšku z písania na PC a hospodárskej korešpondencie </a:t>
            </a:r>
          </a:p>
          <a:p>
            <a:pPr algn="just">
              <a:buClrTx/>
            </a:pPr>
            <a:r>
              <a:rPr lang="sk-SK" dirty="0"/>
              <a:t>Obsahom je 10 minútový odpis, vyhotovenie obchodného listu a tabuľky.</a:t>
            </a:r>
          </a:p>
          <a:p>
            <a:pPr algn="just">
              <a:buClrTx/>
            </a:pPr>
            <a:r>
              <a:rPr lang="sk-SK" u="sng" dirty="0"/>
              <a:t>Výhody</a:t>
            </a:r>
            <a:r>
              <a:rPr lang="sk-SK" dirty="0"/>
              <a:t>: umiestnenie na trhu práce, certifikát do profesijného životopisu, práca asistentky a zapisovateľky  na súdoch, v právnych oddeleniach  a iné. </a:t>
            </a:r>
          </a:p>
        </p:txBody>
      </p:sp>
      <p:sp>
        <p:nvSpPr>
          <p:cNvPr id="5" name="Obdĺžnik 4"/>
          <p:cNvSpPr/>
          <p:nvPr/>
        </p:nvSpPr>
        <p:spPr>
          <a:xfrm>
            <a:off x="113296" y="336316"/>
            <a:ext cx="11554690" cy="523220"/>
          </a:xfrm>
          <a:prstGeom prst="rect">
            <a:avLst/>
          </a:prstGeom>
          <a:solidFill>
            <a:srgbClr val="FFFF00"/>
          </a:solidFill>
        </p:spPr>
        <p:txBody>
          <a:bodyPr wrap="square" lIns="91440" tIns="45720" rIns="91440" bIns="45720">
            <a:spAutoFit/>
          </a:bodyPr>
          <a:lstStyle/>
          <a:p>
            <a:pPr algn="ctr"/>
            <a:r>
              <a:rPr lang="sk-SK" sz="2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Štátne skúšky z písania na počítači a korešpondencie</a:t>
            </a:r>
            <a:endParaRPr lang="sk-SK" sz="28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6" name="Obrázok 5"/>
          <p:cNvPicPr>
            <a:picLocks noChangeAspect="1"/>
          </p:cNvPicPr>
          <p:nvPr/>
        </p:nvPicPr>
        <p:blipFill rotWithShape="1">
          <a:blip r:embed="rId2"/>
          <a:srcRect l="20226" t="36767" r="45683" b="26061"/>
          <a:stretch/>
        </p:blipFill>
        <p:spPr>
          <a:xfrm>
            <a:off x="475054" y="959040"/>
            <a:ext cx="5285808" cy="3241964"/>
          </a:xfrm>
          <a:prstGeom prst="rect">
            <a:avLst/>
          </a:prstGeom>
        </p:spPr>
      </p:pic>
      <p:pic>
        <p:nvPicPr>
          <p:cNvPr id="7" name="Obrázok 6"/>
          <p:cNvPicPr>
            <a:picLocks noChangeAspect="1"/>
          </p:cNvPicPr>
          <p:nvPr/>
        </p:nvPicPr>
        <p:blipFill rotWithShape="1">
          <a:blip r:embed="rId3"/>
          <a:srcRect l="20380" t="31381" r="45074" b="24983"/>
          <a:stretch/>
        </p:blipFill>
        <p:spPr>
          <a:xfrm>
            <a:off x="1126069" y="3968815"/>
            <a:ext cx="3983778" cy="2830580"/>
          </a:xfrm>
          <a:prstGeom prst="rect">
            <a:avLst/>
          </a:prstGeom>
        </p:spPr>
      </p:pic>
    </p:spTree>
    <p:extLst>
      <p:ext uri="{BB962C8B-B14F-4D97-AF65-F5344CB8AC3E}">
        <p14:creationId xmlns:p14="http://schemas.microsoft.com/office/powerpoint/2010/main" val="4029905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339365"/>
            <a:ext cx="10972800" cy="1300899"/>
          </a:xfrm>
          <a:solidFill>
            <a:srgbClr val="FFFF00"/>
          </a:solidFill>
        </p:spPr>
        <p:txBody>
          <a:bodyPr>
            <a:noAutofit/>
          </a:bodyPr>
          <a:lstStyle/>
          <a:p>
            <a:pPr algn="ctr"/>
            <a:r>
              <a:rPr lang="sk-SK" sz="2400" b="1" dirty="0">
                <a:solidFill>
                  <a:srgbClr val="002060"/>
                </a:solidFill>
              </a:rPr>
              <a:t>ECDL- </a:t>
            </a:r>
            <a:r>
              <a:rPr lang="en-US" sz="2000" b="1" dirty="0">
                <a:solidFill>
                  <a:srgbClr val="002060"/>
                </a:solidFill>
              </a:rPr>
              <a:t>The European Computer Driving Licence</a:t>
            </a:r>
            <a:r>
              <a:rPr lang="sk-SK" sz="2000" b="1" dirty="0">
                <a:solidFill>
                  <a:srgbClr val="002060"/>
                </a:solidFill>
              </a:rPr>
              <a:t> - je systém na overovanie (certifikáciu) znalostí a zručností v oblasti práce s výpočtovou technikou určený pre bežného používateľa osobného počítača – žiakom otvorí dvere do sveta IT!</a:t>
            </a:r>
          </a:p>
        </p:txBody>
      </p:sp>
      <p:pic>
        <p:nvPicPr>
          <p:cNvPr id="5" name="Zástupný objekt pre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18474" y="1913642"/>
            <a:ext cx="3547749" cy="3267562"/>
          </a:xfrm>
        </p:spPr>
      </p:pic>
      <p:pic>
        <p:nvPicPr>
          <p:cNvPr id="6" name="Zástupný objekt pre obsah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11646" y="1913642"/>
            <a:ext cx="3768707" cy="3267561"/>
          </a:xfrm>
          <a:prstGeom prst="rect">
            <a:avLst/>
          </a:prstGeom>
        </p:spPr>
      </p:pic>
      <p:pic>
        <p:nvPicPr>
          <p:cNvPr id="3" name="Obrázo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5776" y="1913642"/>
            <a:ext cx="3791579" cy="3363601"/>
          </a:xfrm>
          <a:prstGeom prst="rect">
            <a:avLst/>
          </a:prstGeom>
        </p:spPr>
      </p:pic>
      <p:pic>
        <p:nvPicPr>
          <p:cNvPr id="7" name="Obrázo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4047" y="5277242"/>
            <a:ext cx="4248219" cy="1425215"/>
          </a:xfrm>
          <a:prstGeom prst="rect">
            <a:avLst/>
          </a:prstGeom>
        </p:spPr>
      </p:pic>
      <p:pic>
        <p:nvPicPr>
          <p:cNvPr id="4" name="Obrázo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7689" y="4728930"/>
            <a:ext cx="2795908" cy="1973527"/>
          </a:xfrm>
          <a:prstGeom prst="rect">
            <a:avLst/>
          </a:prstGeom>
        </p:spPr>
      </p:pic>
    </p:spTree>
    <p:extLst>
      <p:ext uri="{BB962C8B-B14F-4D97-AF65-F5344CB8AC3E}">
        <p14:creationId xmlns:p14="http://schemas.microsoft.com/office/powerpoint/2010/main" val="3622725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3238" y="136413"/>
            <a:ext cx="10972800" cy="957096"/>
          </a:xfrm>
          <a:solidFill>
            <a:srgbClr val="FFFF00"/>
          </a:solidFill>
        </p:spPr>
        <p:txBody>
          <a:bodyPr>
            <a:normAutofit fontScale="90000"/>
          </a:bodyPr>
          <a:lstStyle/>
          <a:p>
            <a:pPr algn="ctr"/>
            <a:r>
              <a:rPr lang="sk-SK" sz="3600" b="1" dirty="0">
                <a:solidFill>
                  <a:schemeClr val="bg1"/>
                </a:solidFill>
              </a:rPr>
              <a:t>Duálne vzdelávanie v odbore</a:t>
            </a:r>
            <a:br>
              <a:rPr lang="sk-SK" sz="3600" b="1" dirty="0">
                <a:solidFill>
                  <a:schemeClr val="bg1"/>
                </a:solidFill>
              </a:rPr>
            </a:br>
            <a:r>
              <a:rPr lang="sk-SK" sz="3600" b="1" dirty="0">
                <a:solidFill>
                  <a:schemeClr val="bg1"/>
                </a:solidFill>
              </a:rPr>
              <a:t> obchodná akadémia</a:t>
            </a:r>
          </a:p>
        </p:txBody>
      </p:sp>
      <p:sp>
        <p:nvSpPr>
          <p:cNvPr id="3" name="Zástupný objekt pre obsah 2"/>
          <p:cNvSpPr>
            <a:spLocks noGrp="1"/>
          </p:cNvSpPr>
          <p:nvPr>
            <p:ph idx="1"/>
          </p:nvPr>
        </p:nvSpPr>
        <p:spPr>
          <a:xfrm>
            <a:off x="609599" y="2764716"/>
            <a:ext cx="11374419" cy="3861996"/>
          </a:xfrm>
        </p:spPr>
        <p:txBody>
          <a:bodyPr>
            <a:normAutofit fontScale="25000" lnSpcReduction="20000"/>
          </a:bodyPr>
          <a:lstStyle/>
          <a:p>
            <a:pPr marL="0" indent="0">
              <a:buNone/>
            </a:pPr>
            <a:r>
              <a:rPr lang="sk-SK" sz="8600" dirty="0"/>
              <a:t>Zamestnávatelia budú zabezpečovať odbornú prax pre žiakov na základe zmluvy o duálnom vzdelávaní so školou a učebnej zmluvy so žiakom (zákonným zástupcom).</a:t>
            </a:r>
          </a:p>
          <a:p>
            <a:pPr marL="0" indent="0">
              <a:buNone/>
            </a:pPr>
            <a:r>
              <a:rPr lang="sk-SK" sz="8600" dirty="0"/>
              <a:t>Škola spolupracuje s firmami:</a:t>
            </a:r>
          </a:p>
          <a:p>
            <a:pPr marL="0" indent="0">
              <a:buNone/>
            </a:pPr>
            <a:endParaRPr lang="sk-SK" sz="8600" dirty="0"/>
          </a:p>
          <a:p>
            <a:pPr>
              <a:buClrTx/>
              <a:buFont typeface="Arial" panose="020B0604020202020204" pitchFamily="34" charset="0"/>
              <a:buChar char="•"/>
            </a:pPr>
            <a:r>
              <a:rPr lang="sk-SK" sz="9600" b="1" dirty="0"/>
              <a:t>Mesto Michalovce (MsÚ)</a:t>
            </a:r>
          </a:p>
          <a:p>
            <a:pPr>
              <a:buClrTx/>
              <a:buFont typeface="Arial" panose="020B0604020202020204" pitchFamily="34" charset="0"/>
              <a:buChar char="•"/>
            </a:pPr>
            <a:r>
              <a:rPr lang="sk-SK" sz="9600" b="1" dirty="0"/>
              <a:t>INGEMA, s. r. o. </a:t>
            </a:r>
          </a:p>
          <a:p>
            <a:pPr>
              <a:buClrTx/>
              <a:buFont typeface="Arial" panose="020B0604020202020204" pitchFamily="34" charset="0"/>
              <a:buChar char="•"/>
            </a:pPr>
            <a:r>
              <a:rPr lang="sk-SK" sz="9600" b="1" dirty="0"/>
              <a:t>LEKOS, s. r. o.</a:t>
            </a:r>
          </a:p>
          <a:p>
            <a:pPr>
              <a:buClrTx/>
              <a:buFont typeface="Arial" panose="020B0604020202020204" pitchFamily="34" charset="0"/>
              <a:buChar char="•"/>
            </a:pPr>
            <a:r>
              <a:rPr lang="sk-SK" sz="9600" b="1" dirty="0"/>
              <a:t>Consulting, s. r. o.</a:t>
            </a:r>
          </a:p>
          <a:p>
            <a:pPr>
              <a:buClrTx/>
              <a:buFont typeface="Arial" panose="020B0604020202020204" pitchFamily="34" charset="0"/>
              <a:buChar char="•"/>
            </a:pPr>
            <a:r>
              <a:rPr lang="sk-SK" sz="9600" b="1" dirty="0"/>
              <a:t>Paint horses, s. r. o. </a:t>
            </a:r>
          </a:p>
          <a:p>
            <a:pPr>
              <a:buClrTx/>
              <a:buFont typeface="Arial" panose="020B0604020202020204" pitchFamily="34" charset="0"/>
              <a:buChar char="•"/>
            </a:pPr>
            <a:r>
              <a:rPr lang="sk-SK" sz="9600" b="1" dirty="0"/>
              <a:t>EUROSPAN</a:t>
            </a:r>
            <a:r>
              <a:rPr lang="sk-SK" sz="9600" dirty="0"/>
              <a:t>, </a:t>
            </a:r>
            <a:r>
              <a:rPr lang="sk-SK" sz="9600" b="1" dirty="0"/>
              <a:t>s. r. o.</a:t>
            </a:r>
          </a:p>
          <a:p>
            <a:pPr>
              <a:buClrTx/>
              <a:buFont typeface="Arial" panose="020B0604020202020204" pitchFamily="34" charset="0"/>
              <a:buChar char="•"/>
            </a:pPr>
            <a:r>
              <a:rPr lang="sk-SK" sz="9600" b="1" dirty="0"/>
              <a:t>GENERALI, s. r. o.</a:t>
            </a:r>
          </a:p>
          <a:p>
            <a:pPr>
              <a:buClrTx/>
              <a:buFont typeface="Arial" panose="020B0604020202020204" pitchFamily="34" charset="0"/>
              <a:buChar char="•"/>
            </a:pPr>
            <a:r>
              <a:rPr lang="sk-SK" sz="9600" b="1" dirty="0"/>
              <a:t>Mesto Sobrance (MsÚ)</a:t>
            </a:r>
          </a:p>
          <a:p>
            <a:pPr>
              <a:buFont typeface="Arial" panose="020B0604020202020204" pitchFamily="34" charset="0"/>
              <a:buChar char="•"/>
            </a:pPr>
            <a:endParaRPr lang="sk-SK" b="1" dirty="0"/>
          </a:p>
          <a:p>
            <a:pPr>
              <a:buFont typeface="Arial" panose="020B0604020202020204" pitchFamily="34" charset="0"/>
              <a:buChar char="•"/>
            </a:pPr>
            <a:endParaRPr lang="sk-SK" b="1" dirty="0"/>
          </a:p>
          <a:p>
            <a:pPr>
              <a:buFont typeface="Arial" panose="020B0604020202020204" pitchFamily="34" charset="0"/>
              <a:buChar char="•"/>
            </a:pPr>
            <a:endParaRPr lang="sk-SK" b="1" dirty="0"/>
          </a:p>
          <a:p>
            <a:pPr>
              <a:buFont typeface="Arial" panose="020B0604020202020204" pitchFamily="34" charset="0"/>
              <a:buChar char="•"/>
            </a:pPr>
            <a:endParaRPr lang="sk-SK" b="1" dirty="0"/>
          </a:p>
          <a:p>
            <a:pPr>
              <a:buFont typeface="Arial" panose="020B0604020202020204" pitchFamily="34" charset="0"/>
              <a:buChar char="•"/>
            </a:pPr>
            <a:endParaRPr lang="sk-SK" b="1" dirty="0"/>
          </a:p>
          <a:p>
            <a:pPr>
              <a:buFont typeface="Arial" panose="020B0604020202020204" pitchFamily="34" charset="0"/>
              <a:buChar char="•"/>
            </a:pPr>
            <a:endParaRPr lang="sk-SK" b="1" dirty="0"/>
          </a:p>
          <a:p>
            <a:pPr>
              <a:buFont typeface="Arial" panose="020B0604020202020204" pitchFamily="34" charset="0"/>
              <a:buChar char="•"/>
            </a:pPr>
            <a:endParaRPr lang="sk-SK" dirty="0"/>
          </a:p>
          <a:p>
            <a:pPr marL="0" indent="0">
              <a:buNone/>
            </a:pPr>
            <a:endParaRPr lang="sk-SK" dirty="0"/>
          </a:p>
          <a:p>
            <a:pPr marL="0" indent="0">
              <a:buNone/>
            </a:pPr>
            <a:endParaRPr lang="sk-SK" dirty="0"/>
          </a:p>
          <a:p>
            <a:pPr marL="0" indent="0">
              <a:buNone/>
            </a:pPr>
            <a:endParaRPr lang="sk-SK" dirty="0"/>
          </a:p>
          <a:p>
            <a:endParaRPr lang="sk-SK" dirty="0"/>
          </a:p>
          <a:p>
            <a:endParaRPr lang="sk-SK" dirty="0"/>
          </a:p>
          <a:p>
            <a:r>
              <a:rPr lang="sk-SK" dirty="0"/>
              <a:t>-</a:t>
            </a:r>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7101" y="2610604"/>
            <a:ext cx="5132184" cy="3550154"/>
          </a:xfrm>
          <a:prstGeom prst="rect">
            <a:avLst/>
          </a:prstGeom>
        </p:spPr>
      </p:pic>
    </p:spTree>
    <p:extLst>
      <p:ext uri="{BB962C8B-B14F-4D97-AF65-F5344CB8AC3E}">
        <p14:creationId xmlns:p14="http://schemas.microsoft.com/office/powerpoint/2010/main" val="1071372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obsahu 5"/>
          <p:cNvSpPr>
            <a:spLocks noGrp="1"/>
          </p:cNvSpPr>
          <p:nvPr>
            <p:ph sz="half" idx="1"/>
          </p:nvPr>
        </p:nvSpPr>
        <p:spPr>
          <a:xfrm>
            <a:off x="6849036" y="1921239"/>
            <a:ext cx="5309645" cy="5145987"/>
          </a:xfrm>
        </p:spPr>
        <p:txBody>
          <a:bodyPr>
            <a:normAutofit fontScale="92500" lnSpcReduction="10000"/>
          </a:bodyPr>
          <a:lstStyle/>
          <a:p>
            <a:pPr fontAlgn="base">
              <a:buClrTx/>
            </a:pPr>
            <a:r>
              <a:rPr lang="sk-SK" dirty="0"/>
              <a:t>Organizátorom súťaže je KROS, a. s., Žilina, podporovaná Ekonomickou univerzitou v Bratislave.</a:t>
            </a:r>
          </a:p>
          <a:p>
            <a:pPr algn="just" fontAlgn="base">
              <a:buClrTx/>
            </a:pPr>
            <a:r>
              <a:rPr lang="sk-SK" dirty="0"/>
              <a:t>Súťaž je zameraná na účtovanie súvislého príkladu a vyhotovenie účtovných výkazov. Každoročne dvaja žiaci OA reprezentujú školu na krajskej a celoslovenskej súťaži. </a:t>
            </a:r>
          </a:p>
          <a:p>
            <a:pPr algn="just" fontAlgn="base">
              <a:buClrTx/>
            </a:pPr>
            <a:r>
              <a:rPr lang="sk-SK" dirty="0"/>
              <a:t>Žiaci v programe Omega – podvojné účtovníctvo vykonávajú praktickú časť maturitnej skúšky z odborných predmetov – účtovníctva a ekonomických cvičení. </a:t>
            </a:r>
          </a:p>
          <a:p>
            <a:pPr algn="just" fontAlgn="base">
              <a:buClrTx/>
            </a:pPr>
            <a:r>
              <a:rPr lang="sk-SK" dirty="0"/>
              <a:t>Po absolvovaní maturitnej skúšky s dosiahnutou známkou 1 alebo 2 získavajú Certifikát z Omegy.</a:t>
            </a:r>
          </a:p>
          <a:p>
            <a:endParaRPr lang="sk-SK" dirty="0"/>
          </a:p>
        </p:txBody>
      </p:sp>
      <p:sp>
        <p:nvSpPr>
          <p:cNvPr id="7" name="Obdĺžnik 6"/>
          <p:cNvSpPr/>
          <p:nvPr/>
        </p:nvSpPr>
        <p:spPr>
          <a:xfrm>
            <a:off x="1890166" y="166913"/>
            <a:ext cx="8671728" cy="1754326"/>
          </a:xfrm>
          <a:prstGeom prst="rect">
            <a:avLst/>
          </a:prstGeom>
          <a:solidFill>
            <a:srgbClr val="FFFF00"/>
          </a:solidFill>
        </p:spPr>
        <p:txBody>
          <a:bodyPr wrap="square" lIns="91440" tIns="45720" rIns="91440" bIns="45720">
            <a:spAutoFit/>
          </a:bodyPr>
          <a:lstStyle/>
          <a:p>
            <a:pPr algn="ctr"/>
            <a:r>
              <a:rPr lang="sk-SK" sz="5400" b="1" dirty="0">
                <a:ln w="9525">
                  <a:solidFill>
                    <a:schemeClr val="bg1"/>
                  </a:solidFill>
                  <a:prstDash val="solid"/>
                </a:ln>
                <a:solidFill>
                  <a:schemeClr val="bg2">
                    <a:lumMod val="25000"/>
                  </a:schemeClr>
                </a:solidFill>
                <a:effectLst>
                  <a:outerShdw blurRad="12700" dist="38100" dir="2700000" algn="tl" rotWithShape="0">
                    <a:schemeClr val="accent5">
                      <a:lumMod val="60000"/>
                      <a:lumOff val="40000"/>
                    </a:schemeClr>
                  </a:outerShdw>
                </a:effectLst>
              </a:rPr>
              <a:t>Olympiáda Mladý účtovník</a:t>
            </a:r>
            <a:endParaRPr lang="sk-SK" sz="5400" b="1" cap="none" spc="0" dirty="0">
              <a:ln w="9525">
                <a:solidFill>
                  <a:schemeClr val="bg1"/>
                </a:solidFill>
                <a:prstDash val="solid"/>
              </a:ln>
              <a:solidFill>
                <a:schemeClr val="bg2">
                  <a:lumMod val="25000"/>
                </a:schemeClr>
              </a:solidFill>
              <a:effectLst>
                <a:outerShdw blurRad="12700" dist="38100" dir="2700000" algn="tl" rotWithShape="0">
                  <a:schemeClr val="accent5">
                    <a:lumMod val="60000"/>
                    <a:lumOff val="40000"/>
                  </a:schemeClr>
                </a:outerShdw>
              </a:effectLst>
            </a:endParaRPr>
          </a:p>
        </p:txBody>
      </p:sp>
      <p:pic>
        <p:nvPicPr>
          <p:cNvPr id="2" name="Obrázok 1"/>
          <p:cNvPicPr>
            <a:picLocks noChangeAspect="1"/>
          </p:cNvPicPr>
          <p:nvPr/>
        </p:nvPicPr>
        <p:blipFill rotWithShape="1">
          <a:blip r:embed="rId2"/>
          <a:srcRect l="26330" t="14692" r="33424" b="13479"/>
          <a:stretch/>
        </p:blipFill>
        <p:spPr>
          <a:xfrm>
            <a:off x="293378" y="166913"/>
            <a:ext cx="1596788" cy="1754326"/>
          </a:xfrm>
          <a:prstGeom prst="rect">
            <a:avLst/>
          </a:prstGeom>
        </p:spPr>
      </p:pic>
      <p:pic>
        <p:nvPicPr>
          <p:cNvPr id="3" name="Obrázok 2"/>
          <p:cNvPicPr>
            <a:picLocks noChangeAspect="1"/>
          </p:cNvPicPr>
          <p:nvPr/>
        </p:nvPicPr>
        <p:blipFill rotWithShape="1">
          <a:blip r:embed="rId3"/>
          <a:srcRect l="34443" t="17863" r="33634" b="19077"/>
          <a:stretch/>
        </p:blipFill>
        <p:spPr>
          <a:xfrm>
            <a:off x="3255140" y="2142701"/>
            <a:ext cx="3593897" cy="3932923"/>
          </a:xfrm>
          <a:prstGeom prst="rect">
            <a:avLst/>
          </a:prstGeom>
        </p:spPr>
      </p:pic>
      <p:pic>
        <p:nvPicPr>
          <p:cNvPr id="4" name="Obrázok 3"/>
          <p:cNvPicPr>
            <a:picLocks noChangeAspect="1"/>
          </p:cNvPicPr>
          <p:nvPr/>
        </p:nvPicPr>
        <p:blipFill rotWithShape="1">
          <a:blip r:embed="rId4"/>
          <a:srcRect l="27529" t="22054" r="38471" b="11696"/>
          <a:stretch/>
        </p:blipFill>
        <p:spPr>
          <a:xfrm>
            <a:off x="525192" y="2142701"/>
            <a:ext cx="2729948" cy="2677279"/>
          </a:xfrm>
          <a:prstGeom prst="rect">
            <a:avLst/>
          </a:prstGeom>
        </p:spPr>
      </p:pic>
      <p:pic>
        <p:nvPicPr>
          <p:cNvPr id="11" name="Obrázok 10"/>
          <p:cNvPicPr>
            <a:picLocks noChangeAspect="1"/>
          </p:cNvPicPr>
          <p:nvPr/>
        </p:nvPicPr>
        <p:blipFill rotWithShape="1">
          <a:blip r:embed="rId5"/>
          <a:srcRect l="32487" t="17411" r="19916" b="18482"/>
          <a:stretch/>
        </p:blipFill>
        <p:spPr>
          <a:xfrm>
            <a:off x="4081672" y="4819980"/>
            <a:ext cx="2767365" cy="2006974"/>
          </a:xfrm>
          <a:prstGeom prst="rect">
            <a:avLst/>
          </a:prstGeom>
        </p:spPr>
      </p:pic>
      <p:pic>
        <p:nvPicPr>
          <p:cNvPr id="5" name="Obrázok 4"/>
          <p:cNvPicPr>
            <a:picLocks noChangeAspect="1"/>
          </p:cNvPicPr>
          <p:nvPr/>
        </p:nvPicPr>
        <p:blipFill rotWithShape="1">
          <a:blip r:embed="rId6"/>
          <a:srcRect l="20286" t="30219" r="20218" b="11517"/>
          <a:stretch/>
        </p:blipFill>
        <p:spPr>
          <a:xfrm>
            <a:off x="530089" y="4819980"/>
            <a:ext cx="3551582" cy="2006974"/>
          </a:xfrm>
          <a:prstGeom prst="rect">
            <a:avLst/>
          </a:prstGeom>
        </p:spPr>
      </p:pic>
    </p:spTree>
    <p:extLst>
      <p:ext uri="{BB962C8B-B14F-4D97-AF65-F5344CB8AC3E}">
        <p14:creationId xmlns:p14="http://schemas.microsoft.com/office/powerpoint/2010/main" val="222682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obsahu 6"/>
          <p:cNvSpPr>
            <a:spLocks noGrp="1"/>
          </p:cNvSpPr>
          <p:nvPr>
            <p:ph sz="half" idx="1"/>
          </p:nvPr>
        </p:nvSpPr>
        <p:spPr>
          <a:xfrm>
            <a:off x="6280167" y="1608831"/>
            <a:ext cx="5475057" cy="5149778"/>
          </a:xfrm>
        </p:spPr>
        <p:txBody>
          <a:bodyPr>
            <a:normAutofit fontScale="62500" lnSpcReduction="20000"/>
          </a:bodyPr>
          <a:lstStyle/>
          <a:p>
            <a:pPr>
              <a:buClrTx/>
            </a:pPr>
            <a:r>
              <a:rPr lang="en-GB" sz="3000" dirty="0"/>
              <a:t>Program </a:t>
            </a:r>
            <a:r>
              <a:rPr lang="sk-SK" sz="3000" dirty="0"/>
              <a:t>EPAS /European Parliament  </a:t>
            </a:r>
            <a:r>
              <a:rPr lang="en-GB" sz="3000" dirty="0"/>
              <a:t>Ambas</a:t>
            </a:r>
            <a:r>
              <a:rPr lang="sk-SK" sz="3000" dirty="0"/>
              <a:t>sador School/ je vzdelávací program určený študentom stredných škôl. </a:t>
            </a:r>
          </a:p>
          <a:p>
            <a:pPr>
              <a:buClrTx/>
            </a:pPr>
            <a:r>
              <a:rPr lang="sk-SK" sz="3000" dirty="0"/>
              <a:t>Jeho cieľom je šíriť informácie o Európskej únii, európskej parlamentnej demokracii, úlohe Európskeho parlamentu a európskych hodnotách medzi mladými ľuďmi za pomoci ambasádorov na škole. </a:t>
            </a:r>
          </a:p>
          <a:p>
            <a:pPr>
              <a:buClrTx/>
            </a:pPr>
            <a:r>
              <a:rPr lang="en-GB" sz="3000" dirty="0"/>
              <a:t>Kancelária Európskeho parlamentu na Slovensku </a:t>
            </a:r>
            <a:r>
              <a:rPr lang="sk-SK" sz="3000" dirty="0"/>
              <a:t>udelila </a:t>
            </a:r>
            <a:r>
              <a:rPr lang="en-GB" sz="3100" dirty="0"/>
              <a:t>tím</a:t>
            </a:r>
            <a:r>
              <a:rPr lang="sk-SK" sz="3100" dirty="0"/>
              <a:t>u</a:t>
            </a:r>
            <a:r>
              <a:rPr lang="en-GB" sz="3100" dirty="0"/>
              <a:t> junior a senior ambasádorov EPAS O</a:t>
            </a:r>
            <a:r>
              <a:rPr lang="sk-SK" sz="3100" dirty="0"/>
              <a:t>A </a:t>
            </a:r>
            <a:r>
              <a:rPr lang="en-GB" sz="3100" dirty="0"/>
              <a:t>Michalovce 1. </a:t>
            </a:r>
            <a:r>
              <a:rPr lang="sk-SK" sz="3100" dirty="0"/>
              <a:t>miesto za aktivity v programe – online diskusie, diskusné fóra, diskusie s europoslancami a zahraničnými školami, medzinárodné aktivity Európskeho parlamentu a Európskej komisie, kvízy, dotazníky, videá, príspevky na sociálnych sieťach FB @epasoami a IG #epasoami.</a:t>
            </a:r>
            <a:endParaRPr lang="sk-SK" dirty="0"/>
          </a:p>
        </p:txBody>
      </p:sp>
      <p:sp>
        <p:nvSpPr>
          <p:cNvPr id="4" name="Obdĺžnik 3"/>
          <p:cNvSpPr/>
          <p:nvPr/>
        </p:nvSpPr>
        <p:spPr>
          <a:xfrm>
            <a:off x="340786" y="455248"/>
            <a:ext cx="11510428" cy="707886"/>
          </a:xfrm>
          <a:prstGeom prst="rect">
            <a:avLst/>
          </a:prstGeom>
          <a:solidFill>
            <a:srgbClr val="FFFF00"/>
          </a:solidFill>
        </p:spPr>
        <p:txBody>
          <a:bodyPr wrap="square" lIns="91440" tIns="45720" rIns="91440" bIns="45720">
            <a:spAutoFit/>
          </a:bodyPr>
          <a:lstStyle/>
          <a:p>
            <a:pPr algn="ctr"/>
            <a:r>
              <a:rPr lang="sk-SK"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EPAS – </a:t>
            </a:r>
            <a:r>
              <a:rPr lang="sk-SK" sz="2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Ambasádorská škola Európskeho parlamentu</a:t>
            </a:r>
            <a:endParaRPr lang="sk-SK" sz="28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14" name="Picture 13" descr="A picture containing text, indoor, electronics, display&#10;&#10;Description automatically generated">
            <a:extLst>
              <a:ext uri="{FF2B5EF4-FFF2-40B4-BE49-F238E27FC236}">
                <a16:creationId xmlns="" xmlns:a16="http://schemas.microsoft.com/office/drawing/2014/main" id="{7B92705B-35D0-4412-9F12-D59DEFAF86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566"/>
          <a:stretch/>
        </p:blipFill>
        <p:spPr bwMode="auto">
          <a:xfrm>
            <a:off x="340786" y="4621471"/>
            <a:ext cx="3981132" cy="2137138"/>
          </a:xfrm>
          <a:prstGeom prst="rect">
            <a:avLst/>
          </a:prstGeom>
          <a:noFill/>
          <a:ln>
            <a:noFill/>
          </a:ln>
          <a:extLst>
            <a:ext uri="{53640926-AAD7-44D8-BBD7-CCE9431645EC}">
              <a14:shadowObscured xmlns:a14="http://schemas.microsoft.com/office/drawing/2010/main"/>
            </a:ext>
          </a:extLst>
        </p:spPr>
      </p:pic>
      <p:pic>
        <p:nvPicPr>
          <p:cNvPr id="12" name="Picture 11" descr="Graphical user interface&#10;&#10;Description automatically generated">
            <a:extLst>
              <a:ext uri="{FF2B5EF4-FFF2-40B4-BE49-F238E27FC236}">
                <a16:creationId xmlns="" xmlns:a16="http://schemas.microsoft.com/office/drawing/2014/main" id="{959AAC4D-04D4-42F9-90DE-7C3877C1F2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882" r="9658"/>
          <a:stretch/>
        </p:blipFill>
        <p:spPr bwMode="auto">
          <a:xfrm>
            <a:off x="340786" y="1163134"/>
            <a:ext cx="2332733" cy="1862302"/>
          </a:xfrm>
          <a:prstGeom prst="rect">
            <a:avLst/>
          </a:prstGeom>
          <a:noFill/>
          <a:ln>
            <a:noFill/>
          </a:ln>
        </p:spPr>
      </p:pic>
      <p:pic>
        <p:nvPicPr>
          <p:cNvPr id="9" name="Picture 8" descr="A group of people holding papers&#10;&#10;Description automatically generated with medium confidence">
            <a:extLst>
              <a:ext uri="{FF2B5EF4-FFF2-40B4-BE49-F238E27FC236}">
                <a16:creationId xmlns="" xmlns:a16="http://schemas.microsoft.com/office/drawing/2014/main" id="{CB4A4BAF-FB0B-4C63-9841-F0FDD6B891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412" y="1163134"/>
            <a:ext cx="3643588" cy="2732691"/>
          </a:xfrm>
          <a:prstGeom prst="rect">
            <a:avLst/>
          </a:prstGeom>
          <a:noFill/>
          <a:ln>
            <a:noFill/>
          </a:ln>
        </p:spPr>
      </p:pic>
      <p:pic>
        <p:nvPicPr>
          <p:cNvPr id="13" name="Picture 12">
            <a:extLst>
              <a:ext uri="{FF2B5EF4-FFF2-40B4-BE49-F238E27FC236}">
                <a16:creationId xmlns="" xmlns:a16="http://schemas.microsoft.com/office/drawing/2014/main" id="{1292F2DC-D974-412F-92B9-ED971C7865E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786" y="2996533"/>
            <a:ext cx="4445448" cy="1999937"/>
          </a:xfrm>
          <a:prstGeom prst="rect">
            <a:avLst/>
          </a:prstGeom>
          <a:noFill/>
          <a:ln>
            <a:noFill/>
          </a:ln>
        </p:spPr>
      </p:pic>
      <p:pic>
        <p:nvPicPr>
          <p:cNvPr id="16" name="Picture 15" descr="A person wearing glasses&#10;&#10;Description automatically generated with low confidence">
            <a:extLst>
              <a:ext uri="{FF2B5EF4-FFF2-40B4-BE49-F238E27FC236}">
                <a16:creationId xmlns="" xmlns:a16="http://schemas.microsoft.com/office/drawing/2014/main" id="{522DED54-F679-4891-898D-C88FD405DB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354" t="3286" r="33830" b="4174"/>
          <a:stretch/>
        </p:blipFill>
        <p:spPr bwMode="auto">
          <a:xfrm>
            <a:off x="4205554" y="3759946"/>
            <a:ext cx="1890446" cy="299866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3599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Youth Climate Pact Challenge">
            <a:extLst>
              <a:ext uri="{FF2B5EF4-FFF2-40B4-BE49-F238E27FC236}">
                <a16:creationId xmlns="" xmlns:a16="http://schemas.microsoft.com/office/drawing/2014/main" id="{CC795833-E863-4B09-A841-52D425F841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782" y="5385335"/>
            <a:ext cx="2059910" cy="1373274"/>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symbol obsahu 6"/>
          <p:cNvSpPr>
            <a:spLocks noGrp="1"/>
          </p:cNvSpPr>
          <p:nvPr>
            <p:ph sz="half" idx="1"/>
          </p:nvPr>
        </p:nvSpPr>
        <p:spPr>
          <a:xfrm>
            <a:off x="6280167" y="1608831"/>
            <a:ext cx="5465632" cy="5149778"/>
          </a:xfrm>
        </p:spPr>
        <p:txBody>
          <a:bodyPr>
            <a:normAutofit fontScale="55000" lnSpcReduction="20000"/>
          </a:bodyPr>
          <a:lstStyle/>
          <a:p>
            <a:pPr>
              <a:buClrTx/>
            </a:pPr>
            <a:r>
              <a:rPr lang="sk-SK" sz="3000" dirty="0"/>
              <a:t>Olympiáda v anglickom jazyku – postup na celoslovenské finále</a:t>
            </a:r>
          </a:p>
          <a:p>
            <a:pPr>
              <a:buClrTx/>
            </a:pPr>
            <a:r>
              <a:rPr lang="sk-SK" sz="3000" dirty="0"/>
              <a:t>Jazykový kvet /vlastná tvorba v anglickom jazyku/ - postup na celoslovenské finále</a:t>
            </a:r>
          </a:p>
          <a:p>
            <a:pPr>
              <a:buClrTx/>
            </a:pPr>
            <a:r>
              <a:rPr lang="sk-SK" sz="3000" dirty="0"/>
              <a:t>Youth Climate Pact Challenge – 4. miesto</a:t>
            </a:r>
          </a:p>
          <a:p>
            <a:pPr>
              <a:buClrTx/>
            </a:pPr>
            <a:r>
              <a:rPr lang="sk-SK" sz="3000" dirty="0"/>
              <a:t>v medzinárodnej súťaži</a:t>
            </a:r>
          </a:p>
          <a:p>
            <a:pPr>
              <a:buClrTx/>
            </a:pPr>
            <a:r>
              <a:rPr lang="sk-SK" sz="3000" dirty="0"/>
              <a:t>Európsky deň jazykov – Jazyky okolo nás – </a:t>
            </a:r>
          </a:p>
          <a:p>
            <a:pPr>
              <a:buClrTx/>
            </a:pPr>
            <a:r>
              <a:rPr lang="sk-SK" sz="3000" dirty="0"/>
              <a:t>1. miesto v celoslovenskom finále v literárnej kategórii a 1. miesto v celoslovenskom finále vo výtvarnej  kategórii </a:t>
            </a:r>
          </a:p>
          <a:p>
            <a:pPr>
              <a:buClrTx/>
            </a:pPr>
            <a:r>
              <a:rPr lang="sk-SK" sz="3000" dirty="0"/>
              <a:t>Prekladateľská súťaž Juvenes Translatores – celoslovenské finále</a:t>
            </a:r>
          </a:p>
          <a:p>
            <a:pPr>
              <a:buClrTx/>
            </a:pPr>
            <a:r>
              <a:rPr lang="sk-SK" sz="3000" dirty="0"/>
              <a:t>Súťaž Junior Internet – 3. miesto v celoslovenskom finále</a:t>
            </a:r>
          </a:p>
          <a:p>
            <a:pPr>
              <a:buClrTx/>
            </a:pPr>
            <a:r>
              <a:rPr lang="sk-SK" sz="3000" dirty="0"/>
              <a:t>Kolaboratívne hodiny so zahraničnými školami - </a:t>
            </a:r>
            <a:r>
              <a:rPr lang="en-GB" sz="3000" dirty="0"/>
              <a:t>Dasan High School v Soule, Južn</a:t>
            </a:r>
            <a:r>
              <a:rPr lang="sk-SK" sz="3000" dirty="0"/>
              <a:t>á </a:t>
            </a:r>
            <a:r>
              <a:rPr lang="en-GB" sz="3000" dirty="0"/>
              <a:t>Kóre</a:t>
            </a:r>
            <a:r>
              <a:rPr lang="sk-SK" sz="3000" dirty="0"/>
              <a:t>a, </a:t>
            </a:r>
            <a:r>
              <a:rPr lang="en-GB" sz="3000" dirty="0"/>
              <a:t>Riyadh Schools v Saudskej Arábii</a:t>
            </a:r>
            <a:r>
              <a:rPr lang="sk-SK" sz="3000" dirty="0"/>
              <a:t>, </a:t>
            </a:r>
            <a:r>
              <a:rPr lang="pt-BR" sz="3000" dirty="0"/>
              <a:t>Colégio de Ermesindeu, Porto z Portugalska</a:t>
            </a:r>
            <a:endParaRPr lang="sk-SK" sz="3000" dirty="0"/>
          </a:p>
        </p:txBody>
      </p:sp>
      <p:sp>
        <p:nvSpPr>
          <p:cNvPr id="4" name="Obdĺžnik 3"/>
          <p:cNvSpPr/>
          <p:nvPr/>
        </p:nvSpPr>
        <p:spPr>
          <a:xfrm>
            <a:off x="524953" y="210316"/>
            <a:ext cx="11510428" cy="707886"/>
          </a:xfrm>
          <a:prstGeom prst="rect">
            <a:avLst/>
          </a:prstGeom>
          <a:solidFill>
            <a:srgbClr val="FFFF00"/>
          </a:solidFill>
        </p:spPr>
        <p:txBody>
          <a:bodyPr wrap="square" lIns="91440" tIns="45720" rIns="91440" bIns="45720">
            <a:spAutoFit/>
          </a:bodyPr>
          <a:lstStyle/>
          <a:p>
            <a:pPr algn="ctr"/>
            <a:r>
              <a:rPr lang="sk-SK"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Jazykové aktivity a súťaže</a:t>
            </a:r>
            <a:endParaRPr lang="sk-SK" sz="28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pic>
        <p:nvPicPr>
          <p:cNvPr id="11" name="Picture 10">
            <a:extLst>
              <a:ext uri="{FF2B5EF4-FFF2-40B4-BE49-F238E27FC236}">
                <a16:creationId xmlns="" xmlns:a16="http://schemas.microsoft.com/office/drawing/2014/main" id="{3A6387CB-0512-4FD1-A0A7-F731959C63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9879"/>
          <a:stretch/>
        </p:blipFill>
        <p:spPr bwMode="auto">
          <a:xfrm>
            <a:off x="4487456" y="1155597"/>
            <a:ext cx="1608544" cy="2255405"/>
          </a:xfrm>
          <a:prstGeom prst="rect">
            <a:avLst/>
          </a:prstGeom>
          <a:noFill/>
          <a:ln>
            <a:noFill/>
          </a:ln>
        </p:spPr>
      </p:pic>
      <p:pic>
        <p:nvPicPr>
          <p:cNvPr id="15" name="Picture 14">
            <a:extLst>
              <a:ext uri="{FF2B5EF4-FFF2-40B4-BE49-F238E27FC236}">
                <a16:creationId xmlns="" xmlns:a16="http://schemas.microsoft.com/office/drawing/2014/main" id="{D371320A-ACB7-452F-A794-DAA180BBA6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8420" t="15947" r="-50917" b="-15947"/>
          <a:stretch/>
        </p:blipFill>
        <p:spPr bwMode="auto">
          <a:xfrm>
            <a:off x="4162097" y="4817157"/>
            <a:ext cx="1749736" cy="1585595"/>
          </a:xfrm>
          <a:prstGeom prst="rect">
            <a:avLst/>
          </a:prstGeom>
          <a:noFill/>
          <a:ln>
            <a:noFill/>
          </a:ln>
        </p:spPr>
      </p:pic>
      <p:pic>
        <p:nvPicPr>
          <p:cNvPr id="17" name="Picture 16">
            <a:extLst>
              <a:ext uri="{FF2B5EF4-FFF2-40B4-BE49-F238E27FC236}">
                <a16:creationId xmlns="" xmlns:a16="http://schemas.microsoft.com/office/drawing/2014/main" id="{02F3432F-EC55-46FB-BD42-DAD1256274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781" r="24757"/>
          <a:stretch/>
        </p:blipFill>
        <p:spPr bwMode="auto">
          <a:xfrm>
            <a:off x="4729655" y="1849818"/>
            <a:ext cx="1366346" cy="1585595"/>
          </a:xfrm>
          <a:prstGeom prst="rect">
            <a:avLst/>
          </a:prstGeom>
          <a:noFill/>
          <a:ln>
            <a:noFill/>
          </a:ln>
        </p:spPr>
      </p:pic>
      <p:pic>
        <p:nvPicPr>
          <p:cNvPr id="20" name="Picture 19" descr="A screenshot of a computer&#10;&#10;Description automatically generated with medium confidence">
            <a:extLst>
              <a:ext uri="{FF2B5EF4-FFF2-40B4-BE49-F238E27FC236}">
                <a16:creationId xmlns="" xmlns:a16="http://schemas.microsoft.com/office/drawing/2014/main" id="{2BE6D87A-7BEE-4C9E-90D3-AED6F2EE3E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683" t="31562" r="18151" b="-1"/>
          <a:stretch/>
        </p:blipFill>
        <p:spPr>
          <a:xfrm>
            <a:off x="340784" y="1173594"/>
            <a:ext cx="4146671" cy="2487840"/>
          </a:xfrm>
          <a:prstGeom prst="rect">
            <a:avLst/>
          </a:prstGeom>
        </p:spPr>
      </p:pic>
      <p:pic>
        <p:nvPicPr>
          <p:cNvPr id="10" name="Picture 9">
            <a:extLst>
              <a:ext uri="{FF2B5EF4-FFF2-40B4-BE49-F238E27FC236}">
                <a16:creationId xmlns="" xmlns:a16="http://schemas.microsoft.com/office/drawing/2014/main" id="{FD51E92A-7506-45FC-82A6-730A7EA3A1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4077"/>
          <a:stretch/>
        </p:blipFill>
        <p:spPr bwMode="auto">
          <a:xfrm>
            <a:off x="1476834" y="4270769"/>
            <a:ext cx="4612433" cy="2487840"/>
          </a:xfrm>
          <a:prstGeom prst="rect">
            <a:avLst/>
          </a:prstGeom>
          <a:noFill/>
          <a:ln>
            <a:noFill/>
          </a:ln>
        </p:spPr>
      </p:pic>
      <p:pic>
        <p:nvPicPr>
          <p:cNvPr id="3" name="Picture 2" descr="Graphical user interface, application&#10;&#10;Description automatically generated">
            <a:extLst>
              <a:ext uri="{FF2B5EF4-FFF2-40B4-BE49-F238E27FC236}">
                <a16:creationId xmlns="" xmlns:a16="http://schemas.microsoft.com/office/drawing/2014/main" id="{53226E00-7683-4905-967B-F96DF6B5A33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4582"/>
          <a:stretch/>
        </p:blipFill>
        <p:spPr>
          <a:xfrm>
            <a:off x="340783" y="3411002"/>
            <a:ext cx="3571028" cy="2008703"/>
          </a:xfrm>
          <a:prstGeom prst="rect">
            <a:avLst/>
          </a:prstGeom>
        </p:spPr>
      </p:pic>
      <p:pic>
        <p:nvPicPr>
          <p:cNvPr id="1030" name="Picture 6" descr="Blog Archive » Concorso UE “Juvenes Translatores”: due menzioni alle  traduttrici del Crespi">
            <a:extLst>
              <a:ext uri="{FF2B5EF4-FFF2-40B4-BE49-F238E27FC236}">
                <a16:creationId xmlns="" xmlns:a16="http://schemas.microsoft.com/office/drawing/2014/main" id="{261116CC-9B91-42D3-8372-70889B71B0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11811" y="3446999"/>
            <a:ext cx="2177456" cy="1753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154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obsahu 6"/>
          <p:cNvSpPr>
            <a:spLocks noGrp="1"/>
          </p:cNvSpPr>
          <p:nvPr>
            <p:ph sz="half" idx="1"/>
          </p:nvPr>
        </p:nvSpPr>
        <p:spPr>
          <a:xfrm>
            <a:off x="6280167" y="1608831"/>
            <a:ext cx="5427923" cy="5149778"/>
          </a:xfrm>
        </p:spPr>
        <p:txBody>
          <a:bodyPr>
            <a:normAutofit fontScale="55000" lnSpcReduction="20000"/>
          </a:bodyPr>
          <a:lstStyle/>
          <a:p>
            <a:pPr>
              <a:buClrTx/>
            </a:pPr>
            <a:r>
              <a:rPr lang="sk-SK" sz="3000" b="1" dirty="0">
                <a:solidFill>
                  <a:schemeClr val="bg1"/>
                </a:solidFill>
              </a:rPr>
              <a:t>Záložka do knihy spája slovenské školy – celoslovenský výber</a:t>
            </a:r>
          </a:p>
          <a:p>
            <a:pPr>
              <a:buClrTx/>
            </a:pPr>
            <a:r>
              <a:rPr lang="sk-SK" sz="3000" b="1" dirty="0">
                <a:solidFill>
                  <a:schemeClr val="bg1"/>
                </a:solidFill>
              </a:rPr>
              <a:t>Zemplínske pero – 1. a 2. miesto </a:t>
            </a:r>
          </a:p>
          <a:p>
            <a:pPr>
              <a:buClrTx/>
            </a:pPr>
            <a:r>
              <a:rPr lang="sk-SK" sz="3000" b="1" dirty="0">
                <a:solidFill>
                  <a:schemeClr val="bg1"/>
                </a:solidFill>
              </a:rPr>
              <a:t>v poézii, 1. a 2. miesto v próze</a:t>
            </a:r>
          </a:p>
          <a:p>
            <a:pPr>
              <a:buClrTx/>
            </a:pPr>
            <a:r>
              <a:rPr lang="sk-SK" sz="3000" b="1" dirty="0">
                <a:solidFill>
                  <a:schemeClr val="bg1"/>
                </a:solidFill>
              </a:rPr>
              <a:t>Malý princ – celosvetová literárna súťaž</a:t>
            </a:r>
          </a:p>
          <a:p>
            <a:pPr>
              <a:buClrTx/>
            </a:pPr>
            <a:r>
              <a:rPr lang="sk-SK" sz="3000" b="1" dirty="0">
                <a:solidFill>
                  <a:schemeClr val="bg1"/>
                </a:solidFill>
              </a:rPr>
              <a:t>Medziriadky – celoslovenská literárna súťaž</a:t>
            </a:r>
          </a:p>
          <a:p>
            <a:pPr>
              <a:buClrTx/>
            </a:pPr>
            <a:r>
              <a:rPr lang="sk-SK" sz="3000" b="1" dirty="0">
                <a:solidFill>
                  <a:schemeClr val="bg1"/>
                </a:solidFill>
              </a:rPr>
              <a:t>Horovov Zemplín</a:t>
            </a:r>
          </a:p>
          <a:p>
            <a:pPr>
              <a:buClrTx/>
            </a:pPr>
            <a:r>
              <a:rPr lang="sk-SK" sz="3000" b="1" dirty="0">
                <a:solidFill>
                  <a:schemeClr val="bg1"/>
                </a:solidFill>
              </a:rPr>
              <a:t>Hviezdoslavov Kubín</a:t>
            </a:r>
          </a:p>
          <a:p>
            <a:pPr>
              <a:buClrTx/>
            </a:pPr>
            <a:r>
              <a:rPr lang="sk-SK" sz="3000" b="1" dirty="0">
                <a:solidFill>
                  <a:schemeClr val="bg1"/>
                </a:solidFill>
              </a:rPr>
              <a:t>Literárna Senica L. Novomeského – 2. miesto v celoslovenskej súťaži</a:t>
            </a:r>
          </a:p>
          <a:p>
            <a:pPr>
              <a:buClrTx/>
            </a:pPr>
            <a:r>
              <a:rPr lang="sk-SK" sz="3000" b="1" dirty="0">
                <a:solidFill>
                  <a:schemeClr val="bg1"/>
                </a:solidFill>
              </a:rPr>
              <a:t>Keby som bol sudcom najvyššieho súdu – 2. miesto v celoslovenskej súťaži</a:t>
            </a:r>
          </a:p>
          <a:p>
            <a:pPr>
              <a:buClrTx/>
            </a:pPr>
            <a:r>
              <a:rPr lang="sk-SK" sz="3000" b="1" dirty="0">
                <a:solidFill>
                  <a:schemeClr val="bg1"/>
                </a:solidFill>
              </a:rPr>
              <a:t>Inšpiratívny generál Štefánik – celoslovenská literárna súťaž</a:t>
            </a:r>
          </a:p>
          <a:p>
            <a:pPr>
              <a:buClrTx/>
            </a:pPr>
            <a:r>
              <a:rPr lang="sk-SK" sz="3000" b="1" dirty="0">
                <a:solidFill>
                  <a:schemeClr val="bg1"/>
                </a:solidFill>
              </a:rPr>
              <a:t>Aftermath – medzinárodná internetová súťaž</a:t>
            </a:r>
          </a:p>
          <a:p>
            <a:endParaRPr lang="sk-SK" sz="3000" dirty="0"/>
          </a:p>
        </p:txBody>
      </p:sp>
      <p:sp>
        <p:nvSpPr>
          <p:cNvPr id="4" name="Obdĺžnik 3"/>
          <p:cNvSpPr/>
          <p:nvPr/>
        </p:nvSpPr>
        <p:spPr>
          <a:xfrm>
            <a:off x="331030" y="319132"/>
            <a:ext cx="11510428" cy="707886"/>
          </a:xfrm>
          <a:prstGeom prst="rect">
            <a:avLst/>
          </a:prstGeom>
          <a:solidFill>
            <a:srgbClr val="FFFF00"/>
          </a:solidFill>
        </p:spPr>
        <p:txBody>
          <a:bodyPr wrap="square" lIns="91440" tIns="45720" rIns="91440" bIns="45720">
            <a:spAutoFit/>
          </a:bodyPr>
          <a:lstStyle/>
          <a:p>
            <a:pPr algn="ctr"/>
            <a:r>
              <a:rPr lang="sk-SK" sz="4000" b="1" dirty="0">
                <a:ln w="9525">
                  <a:solidFill>
                    <a:schemeClr val="bg1"/>
                  </a:solidFill>
                  <a:prstDash val="solid"/>
                </a:ln>
                <a:solidFill>
                  <a:schemeClr val="bg2">
                    <a:lumMod val="25000"/>
                  </a:schemeClr>
                </a:solidFill>
                <a:effectLst>
                  <a:outerShdw blurRad="12700" dist="38100" dir="2700000" algn="tl" rotWithShape="0">
                    <a:schemeClr val="accent5">
                      <a:lumMod val="60000"/>
                      <a:lumOff val="40000"/>
                    </a:schemeClr>
                  </a:outerShdw>
                </a:effectLst>
              </a:rPr>
              <a:t>Literárne súťaže</a:t>
            </a:r>
            <a:endParaRPr lang="sk-SK" sz="2800" b="1" cap="none" spc="0" dirty="0">
              <a:ln w="9525">
                <a:solidFill>
                  <a:schemeClr val="bg1"/>
                </a:solidFill>
                <a:prstDash val="solid"/>
              </a:ln>
              <a:solidFill>
                <a:schemeClr val="bg2">
                  <a:lumMod val="25000"/>
                </a:schemeClr>
              </a:solidFill>
              <a:effectLst>
                <a:outerShdw blurRad="12700" dist="38100" dir="2700000" algn="tl" rotWithShape="0">
                  <a:schemeClr val="accent5">
                    <a:lumMod val="60000"/>
                    <a:lumOff val="40000"/>
                  </a:schemeClr>
                </a:outerShdw>
              </a:effectLst>
            </a:endParaRPr>
          </a:p>
        </p:txBody>
      </p:sp>
      <p:pic>
        <p:nvPicPr>
          <p:cNvPr id="15" name="Picture 14">
            <a:extLst>
              <a:ext uri="{FF2B5EF4-FFF2-40B4-BE49-F238E27FC236}">
                <a16:creationId xmlns="" xmlns:a16="http://schemas.microsoft.com/office/drawing/2014/main" id="{D371320A-ACB7-452F-A794-DAA180BBA6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420" t="15947" r="-50917" b="-15947"/>
          <a:stretch/>
        </p:blipFill>
        <p:spPr bwMode="auto">
          <a:xfrm>
            <a:off x="4162097" y="4817157"/>
            <a:ext cx="1749736" cy="1585595"/>
          </a:xfrm>
          <a:prstGeom prst="rect">
            <a:avLst/>
          </a:prstGeom>
          <a:noFill/>
          <a:ln>
            <a:noFill/>
          </a:ln>
        </p:spPr>
      </p:pic>
      <p:pic>
        <p:nvPicPr>
          <p:cNvPr id="2" name="Obrázok 1"/>
          <p:cNvPicPr>
            <a:picLocks noChangeAspect="1"/>
          </p:cNvPicPr>
          <p:nvPr/>
        </p:nvPicPr>
        <p:blipFill>
          <a:blip r:embed="rId3"/>
          <a:stretch>
            <a:fillRect/>
          </a:stretch>
        </p:blipFill>
        <p:spPr>
          <a:xfrm>
            <a:off x="340786" y="1163134"/>
            <a:ext cx="4039490" cy="2485840"/>
          </a:xfrm>
          <a:prstGeom prst="rect">
            <a:avLst/>
          </a:prstGeom>
        </p:spPr>
      </p:pic>
      <p:pic>
        <p:nvPicPr>
          <p:cNvPr id="5" name="Obrázok 4"/>
          <p:cNvPicPr>
            <a:picLocks noChangeAspect="1"/>
          </p:cNvPicPr>
          <p:nvPr/>
        </p:nvPicPr>
        <p:blipFill rotWithShape="1">
          <a:blip r:embed="rId4"/>
          <a:srcRect b="13065"/>
          <a:stretch/>
        </p:blipFill>
        <p:spPr>
          <a:xfrm>
            <a:off x="331030" y="4974574"/>
            <a:ext cx="3174192" cy="1751161"/>
          </a:xfrm>
          <a:prstGeom prst="rect">
            <a:avLst/>
          </a:prstGeom>
        </p:spPr>
      </p:pic>
      <p:pic>
        <p:nvPicPr>
          <p:cNvPr id="6" name="Obrázok 5"/>
          <p:cNvPicPr>
            <a:picLocks noChangeAspect="1"/>
          </p:cNvPicPr>
          <p:nvPr/>
        </p:nvPicPr>
        <p:blipFill>
          <a:blip r:embed="rId5"/>
          <a:stretch>
            <a:fillRect/>
          </a:stretch>
        </p:blipFill>
        <p:spPr>
          <a:xfrm>
            <a:off x="4162097" y="1142187"/>
            <a:ext cx="2133600" cy="2143125"/>
          </a:xfrm>
          <a:prstGeom prst="rect">
            <a:avLst/>
          </a:prstGeom>
        </p:spPr>
      </p:pic>
      <p:pic>
        <p:nvPicPr>
          <p:cNvPr id="12" name="Obrázok 11"/>
          <p:cNvPicPr>
            <a:picLocks noChangeAspect="1"/>
          </p:cNvPicPr>
          <p:nvPr/>
        </p:nvPicPr>
        <p:blipFill rotWithShape="1">
          <a:blip r:embed="rId6"/>
          <a:srcRect b="5559"/>
          <a:stretch/>
        </p:blipFill>
        <p:spPr>
          <a:xfrm>
            <a:off x="339379" y="3325290"/>
            <a:ext cx="2562225" cy="1682158"/>
          </a:xfrm>
          <a:prstGeom prst="rect">
            <a:avLst/>
          </a:prstGeom>
        </p:spPr>
      </p:pic>
      <p:pic>
        <p:nvPicPr>
          <p:cNvPr id="8" name="Obrázok 7"/>
          <p:cNvPicPr>
            <a:picLocks noChangeAspect="1"/>
          </p:cNvPicPr>
          <p:nvPr/>
        </p:nvPicPr>
        <p:blipFill>
          <a:blip r:embed="rId7"/>
          <a:stretch>
            <a:fillRect/>
          </a:stretch>
        </p:blipFill>
        <p:spPr>
          <a:xfrm>
            <a:off x="4430204" y="3281812"/>
            <a:ext cx="1866900" cy="2447925"/>
          </a:xfrm>
          <a:prstGeom prst="rect">
            <a:avLst/>
          </a:prstGeom>
        </p:spPr>
      </p:pic>
      <p:pic>
        <p:nvPicPr>
          <p:cNvPr id="13" name="Obrázok 12"/>
          <p:cNvPicPr>
            <a:picLocks noChangeAspect="1"/>
          </p:cNvPicPr>
          <p:nvPr/>
        </p:nvPicPr>
        <p:blipFill>
          <a:blip r:embed="rId8"/>
          <a:stretch>
            <a:fillRect/>
          </a:stretch>
        </p:blipFill>
        <p:spPr>
          <a:xfrm>
            <a:off x="4019222" y="4817157"/>
            <a:ext cx="2276475" cy="2009775"/>
          </a:xfrm>
          <a:prstGeom prst="rect">
            <a:avLst/>
          </a:prstGeom>
        </p:spPr>
      </p:pic>
      <p:pic>
        <p:nvPicPr>
          <p:cNvPr id="14" name="Obrázok 13"/>
          <p:cNvPicPr>
            <a:picLocks noChangeAspect="1"/>
          </p:cNvPicPr>
          <p:nvPr/>
        </p:nvPicPr>
        <p:blipFill>
          <a:blip r:embed="rId9"/>
          <a:stretch>
            <a:fillRect/>
          </a:stretch>
        </p:blipFill>
        <p:spPr>
          <a:xfrm>
            <a:off x="2218997" y="3993198"/>
            <a:ext cx="2209800" cy="2066925"/>
          </a:xfrm>
          <a:prstGeom prst="rect">
            <a:avLst/>
          </a:prstGeom>
        </p:spPr>
      </p:pic>
    </p:spTree>
    <p:extLst>
      <p:ext uri="{BB962C8B-B14F-4D97-AF65-F5344CB8AC3E}">
        <p14:creationId xmlns:p14="http://schemas.microsoft.com/office/powerpoint/2010/main" val="758702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2115" y="333487"/>
            <a:ext cx="11353633" cy="1118241"/>
          </a:xfrm>
          <a:solidFill>
            <a:srgbClr val="FFFF00"/>
          </a:solidFill>
        </p:spPr>
        <p:txBody>
          <a:bodyPr>
            <a:normAutofit/>
          </a:bodyPr>
          <a:lstStyle/>
          <a:p>
            <a:pPr algn="ctr"/>
            <a:r>
              <a:rPr lang="sk-SK" sz="2400" b="1" dirty="0">
                <a:solidFill>
                  <a:schemeClr val="bg1"/>
                </a:solidFill>
              </a:rPr>
              <a:t>Enviromentálne projetky – Enviromentálna jar a jeseň, Zatoč s odpadom, Voda nad zlato, Do školy na bicykli...</a:t>
            </a:r>
          </a:p>
        </p:txBody>
      </p:sp>
      <p:pic>
        <p:nvPicPr>
          <p:cNvPr id="4" name="Zástupný objekt pre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71747" y="1206774"/>
            <a:ext cx="2959331" cy="2572789"/>
          </a:xfrm>
        </p:spPr>
      </p:pic>
      <p:pic>
        <p:nvPicPr>
          <p:cNvPr id="5" name="Obrázo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4959" y="3722914"/>
            <a:ext cx="2351315" cy="3135086"/>
          </a:xfrm>
          <a:prstGeom prst="rect">
            <a:avLst/>
          </a:prstGeom>
        </p:spPr>
      </p:pic>
      <p:pic>
        <p:nvPicPr>
          <p:cNvPr id="6" name="Obrázo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52651">
            <a:off x="832920" y="4583941"/>
            <a:ext cx="2987709" cy="2240782"/>
          </a:xfrm>
          <a:prstGeom prst="rect">
            <a:avLst/>
          </a:prstGeom>
        </p:spPr>
      </p:pic>
      <p:pic>
        <p:nvPicPr>
          <p:cNvPr id="7" name="Obrázo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032" y="1895281"/>
            <a:ext cx="2713001" cy="2245107"/>
          </a:xfrm>
          <a:prstGeom prst="rect">
            <a:avLst/>
          </a:prstGeom>
        </p:spPr>
      </p:pic>
      <p:pic>
        <p:nvPicPr>
          <p:cNvPr id="8" name="Obrázo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63601">
            <a:off x="6728292" y="1891624"/>
            <a:ext cx="2220827" cy="2204524"/>
          </a:xfrm>
          <a:prstGeom prst="rect">
            <a:avLst/>
          </a:prstGeom>
        </p:spPr>
      </p:pic>
      <p:pic>
        <p:nvPicPr>
          <p:cNvPr id="9" name="Obrázo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76997" y="4354899"/>
            <a:ext cx="3000397" cy="2585599"/>
          </a:xfrm>
          <a:prstGeom prst="rect">
            <a:avLst/>
          </a:prstGeom>
        </p:spPr>
      </p:pic>
      <p:pic>
        <p:nvPicPr>
          <p:cNvPr id="11" name="Obrázo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116" y="1668545"/>
            <a:ext cx="3093751" cy="2585600"/>
          </a:xfrm>
          <a:prstGeom prst="rect">
            <a:avLst/>
          </a:prstGeom>
        </p:spPr>
      </p:pic>
    </p:spTree>
    <p:extLst>
      <p:ext uri="{BB962C8B-B14F-4D97-AF65-F5344CB8AC3E}">
        <p14:creationId xmlns:p14="http://schemas.microsoft.com/office/powerpoint/2010/main" val="26728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3888" y="187662"/>
            <a:ext cx="6715027" cy="890057"/>
          </a:xfrm>
          <a:solidFill>
            <a:srgbClr val="FFFF00"/>
          </a:solidFill>
        </p:spPr>
        <p:txBody>
          <a:bodyPr/>
          <a:lstStyle/>
          <a:p>
            <a:pPr algn="ctr"/>
            <a:r>
              <a:rPr lang="sk-SK" b="1" dirty="0">
                <a:solidFill>
                  <a:schemeClr val="bg1"/>
                </a:solidFill>
              </a:rPr>
              <a:t>Čas na relax</a:t>
            </a:r>
          </a:p>
        </p:txBody>
      </p:sp>
      <p:pic>
        <p:nvPicPr>
          <p:cNvPr id="4" name="Zástupný objekt pre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9697" y="4197401"/>
            <a:ext cx="3161882" cy="2371412"/>
          </a:xfrm>
        </p:spPr>
      </p:pic>
      <p:pic>
        <p:nvPicPr>
          <p:cNvPr id="6" name="Obrázo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55" y="1369502"/>
            <a:ext cx="4716026" cy="2570375"/>
          </a:xfrm>
          <a:prstGeom prst="rect">
            <a:avLst/>
          </a:prstGeom>
        </p:spPr>
      </p:pic>
      <p:pic>
        <p:nvPicPr>
          <p:cNvPr id="7" name="Obrázo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4290" y="336331"/>
            <a:ext cx="3859390" cy="2753815"/>
          </a:xfrm>
          <a:prstGeom prst="rect">
            <a:avLst/>
          </a:prstGeom>
        </p:spPr>
      </p:pic>
      <p:pic>
        <p:nvPicPr>
          <p:cNvPr id="3" name="Obrázok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4753" y="2336269"/>
            <a:ext cx="3001994" cy="2357486"/>
          </a:xfrm>
          <a:prstGeom prst="rect">
            <a:avLst/>
          </a:prstGeom>
        </p:spPr>
      </p:pic>
      <p:pic>
        <p:nvPicPr>
          <p:cNvPr id="5" name="Obrázok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600000">
            <a:off x="8344852" y="3939877"/>
            <a:ext cx="3428828" cy="2414399"/>
          </a:xfrm>
          <a:prstGeom prst="rect">
            <a:avLst/>
          </a:prstGeom>
        </p:spPr>
      </p:pic>
      <p:pic>
        <p:nvPicPr>
          <p:cNvPr id="8" name="Obrázok 7"/>
          <p:cNvPicPr>
            <a:picLocks noChangeAspect="1"/>
          </p:cNvPicPr>
          <p:nvPr/>
        </p:nvPicPr>
        <p:blipFill rotWithShape="1">
          <a:blip r:embed="rId8"/>
          <a:srcRect l="18452" t="-471" r="718" b="471"/>
          <a:stretch/>
        </p:blipFill>
        <p:spPr>
          <a:xfrm>
            <a:off x="3861402" y="4336813"/>
            <a:ext cx="2854525" cy="2232000"/>
          </a:xfrm>
          <a:prstGeom prst="rect">
            <a:avLst/>
          </a:prstGeom>
        </p:spPr>
      </p:pic>
    </p:spTree>
    <p:extLst>
      <p:ext uri="{BB962C8B-B14F-4D97-AF65-F5344CB8AC3E}">
        <p14:creationId xmlns:p14="http://schemas.microsoft.com/office/powerpoint/2010/main" val="2617658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325980"/>
            <a:ext cx="10972800" cy="920109"/>
          </a:xfrm>
          <a:solidFill>
            <a:srgbClr val="FFFF00"/>
          </a:solidFill>
        </p:spPr>
        <p:txBody>
          <a:bodyPr/>
          <a:lstStyle/>
          <a:p>
            <a:r>
              <a:rPr lang="sk-SK" b="1" dirty="0">
                <a:solidFill>
                  <a:schemeClr val="bg1"/>
                </a:solidFill>
              </a:rPr>
              <a:t>Akcie a podujatia školy</a:t>
            </a:r>
          </a:p>
        </p:txBody>
      </p:sp>
      <p:pic>
        <p:nvPicPr>
          <p:cNvPr id="4" name="Zástupný objekt pre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82138" y="1391732"/>
            <a:ext cx="2938549" cy="2202873"/>
          </a:xfrm>
        </p:spPr>
      </p:pic>
      <p:pic>
        <p:nvPicPr>
          <p:cNvPr id="12" name="Obrázo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248" y="3462300"/>
            <a:ext cx="2370155" cy="3160207"/>
          </a:xfrm>
          <a:prstGeom prst="rect">
            <a:avLst/>
          </a:prstGeom>
        </p:spPr>
      </p:pic>
      <p:pic>
        <p:nvPicPr>
          <p:cNvPr id="14" name="Obrázo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8097" y="3098448"/>
            <a:ext cx="3753332" cy="2367601"/>
          </a:xfrm>
          <a:prstGeom prst="rect">
            <a:avLst/>
          </a:prstGeom>
        </p:spPr>
      </p:pic>
      <p:pic>
        <p:nvPicPr>
          <p:cNvPr id="15" name="Obrázok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64674">
            <a:off x="487677" y="1773454"/>
            <a:ext cx="2841678" cy="2807320"/>
          </a:xfrm>
          <a:prstGeom prst="rect">
            <a:avLst/>
          </a:prstGeom>
        </p:spPr>
      </p:pic>
      <p:pic>
        <p:nvPicPr>
          <p:cNvPr id="16" name="Obrázok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2681" y="704088"/>
            <a:ext cx="2985523" cy="3264722"/>
          </a:xfrm>
          <a:prstGeom prst="rect">
            <a:avLst/>
          </a:prstGeom>
        </p:spPr>
      </p:pic>
      <p:pic>
        <p:nvPicPr>
          <p:cNvPr id="17" name="Obrázok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91690">
            <a:off x="7647766" y="4252328"/>
            <a:ext cx="4016160" cy="2257961"/>
          </a:xfrm>
          <a:prstGeom prst="rect">
            <a:avLst/>
          </a:prstGeom>
        </p:spPr>
      </p:pic>
      <p:pic>
        <p:nvPicPr>
          <p:cNvPr id="3" name="Obrázok 2"/>
          <p:cNvPicPr>
            <a:picLocks noChangeAspect="1"/>
          </p:cNvPicPr>
          <p:nvPr/>
        </p:nvPicPr>
        <p:blipFill>
          <a:blip r:embed="rId8"/>
          <a:stretch>
            <a:fillRect/>
          </a:stretch>
        </p:blipFill>
        <p:spPr>
          <a:xfrm>
            <a:off x="2985295" y="4660357"/>
            <a:ext cx="1962150" cy="1962150"/>
          </a:xfrm>
          <a:prstGeom prst="rect">
            <a:avLst/>
          </a:prstGeom>
        </p:spPr>
      </p:pic>
      <p:pic>
        <p:nvPicPr>
          <p:cNvPr id="5" name="Obrázok 4"/>
          <p:cNvPicPr>
            <a:picLocks noChangeAspect="1"/>
          </p:cNvPicPr>
          <p:nvPr/>
        </p:nvPicPr>
        <p:blipFill>
          <a:blip r:embed="rId9"/>
          <a:stretch>
            <a:fillRect/>
          </a:stretch>
        </p:blipFill>
        <p:spPr>
          <a:xfrm>
            <a:off x="7239403" y="1992918"/>
            <a:ext cx="2300437" cy="2266067"/>
          </a:xfrm>
          <a:prstGeom prst="rect">
            <a:avLst/>
          </a:prstGeom>
        </p:spPr>
      </p:pic>
    </p:spTree>
    <p:extLst>
      <p:ext uri="{BB962C8B-B14F-4D97-AF65-F5344CB8AC3E}">
        <p14:creationId xmlns:p14="http://schemas.microsoft.com/office/powerpoint/2010/main" val="3099858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0961" y="375036"/>
            <a:ext cx="10370963" cy="944717"/>
          </a:xfrm>
          <a:solidFill>
            <a:srgbClr val="FFFF00"/>
          </a:solidFill>
        </p:spPr>
        <p:txBody>
          <a:bodyPr>
            <a:normAutofit/>
          </a:bodyPr>
          <a:lstStyle/>
          <a:p>
            <a:pPr algn="ctr"/>
            <a:r>
              <a:rPr lang="sk-SK" b="1" dirty="0">
                <a:solidFill>
                  <a:schemeClr val="bg2">
                    <a:lumMod val="25000"/>
                  </a:schemeClr>
                </a:solidFill>
              </a:rPr>
              <a:t>Kde si vyhľadať informácie?</a:t>
            </a:r>
          </a:p>
        </p:txBody>
      </p:sp>
      <p:sp>
        <p:nvSpPr>
          <p:cNvPr id="3" name="Zástupný objekt pre obsah 2"/>
          <p:cNvSpPr>
            <a:spLocks noGrp="1"/>
          </p:cNvSpPr>
          <p:nvPr>
            <p:ph idx="1"/>
          </p:nvPr>
        </p:nvSpPr>
        <p:spPr>
          <a:xfrm>
            <a:off x="591669" y="1319753"/>
            <a:ext cx="10750253" cy="4613749"/>
          </a:xfrm>
        </p:spPr>
        <p:txBody>
          <a:bodyPr>
            <a:normAutofit fontScale="25000" lnSpcReduction="20000"/>
          </a:bodyPr>
          <a:lstStyle/>
          <a:p>
            <a:pPr marL="0" indent="0">
              <a:buNone/>
            </a:pPr>
            <a:r>
              <a:rPr lang="sk-SK" dirty="0"/>
              <a:t>               </a:t>
            </a:r>
          </a:p>
          <a:p>
            <a:pPr marL="0" indent="0">
              <a:buNone/>
            </a:pPr>
            <a:endParaRPr lang="sk-SK" dirty="0"/>
          </a:p>
          <a:p>
            <a:pPr marL="0" indent="0">
              <a:buNone/>
            </a:pPr>
            <a:endParaRPr lang="sk-SK" dirty="0"/>
          </a:p>
          <a:p>
            <a:pPr marL="0" indent="0">
              <a:buNone/>
            </a:pPr>
            <a:endParaRPr lang="sk-SK" dirty="0"/>
          </a:p>
          <a:p>
            <a:pPr marL="0" indent="0">
              <a:buNone/>
            </a:pPr>
            <a:r>
              <a:rPr lang="sk-SK" dirty="0"/>
              <a:t>                                                                         </a:t>
            </a:r>
          </a:p>
          <a:p>
            <a:pPr marL="0" indent="0">
              <a:buNone/>
            </a:pPr>
            <a:endParaRPr lang="sk-SK" dirty="0"/>
          </a:p>
          <a:p>
            <a:pPr marL="0" indent="0">
              <a:buNone/>
            </a:pPr>
            <a:r>
              <a:rPr lang="sk-SK" dirty="0"/>
              <a:t>                                                                                 </a:t>
            </a:r>
            <a:r>
              <a:rPr lang="sk-SK" sz="8600" dirty="0"/>
              <a:t>https://www.oami.sk</a:t>
            </a:r>
          </a:p>
          <a:p>
            <a:pPr marL="0" indent="0">
              <a:buNone/>
            </a:pPr>
            <a:r>
              <a:rPr lang="sk-SK" sz="4500" dirty="0"/>
              <a:t>         </a:t>
            </a:r>
          </a:p>
          <a:p>
            <a:pPr marL="0" indent="0">
              <a:buNone/>
            </a:pPr>
            <a:r>
              <a:rPr lang="sk-SK" dirty="0"/>
              <a:t>                   </a:t>
            </a:r>
          </a:p>
          <a:p>
            <a:pPr marL="0" indent="0">
              <a:buNone/>
            </a:pPr>
            <a:endParaRPr lang="sk-SK" dirty="0"/>
          </a:p>
          <a:p>
            <a:pPr marL="0" indent="0">
              <a:buNone/>
            </a:pPr>
            <a:endParaRPr lang="sk-SK" dirty="0"/>
          </a:p>
          <a:p>
            <a:pPr marL="0" indent="0">
              <a:buNone/>
            </a:pPr>
            <a:endParaRPr lang="sk-SK" dirty="0"/>
          </a:p>
          <a:p>
            <a:pPr marL="0" indent="0">
              <a:buNone/>
            </a:pPr>
            <a:endParaRPr lang="sk-SK" dirty="0"/>
          </a:p>
          <a:p>
            <a:pPr marL="0" indent="0">
              <a:buNone/>
            </a:pPr>
            <a:endParaRPr lang="sk-SK" dirty="0"/>
          </a:p>
          <a:p>
            <a:pPr marL="0" indent="0">
              <a:buNone/>
            </a:pPr>
            <a:r>
              <a:rPr lang="sk-SK" dirty="0"/>
              <a:t>   </a:t>
            </a:r>
          </a:p>
          <a:p>
            <a:pPr marL="0" indent="0">
              <a:buNone/>
            </a:pPr>
            <a:r>
              <a:rPr lang="sk-SK" dirty="0"/>
              <a:t>                                                                   </a:t>
            </a:r>
            <a:r>
              <a:rPr lang="sk-SK" sz="8600" dirty="0"/>
              <a:t>Obchodná akadémia Michalovce oficiálna stránka</a:t>
            </a:r>
          </a:p>
          <a:p>
            <a:endParaRPr lang="sk-SK" sz="7000" dirty="0"/>
          </a:p>
          <a:p>
            <a:endParaRPr lang="sk-SK" dirty="0"/>
          </a:p>
          <a:p>
            <a:endParaRPr lang="sk-SK" dirty="0"/>
          </a:p>
          <a:p>
            <a:pPr marL="0" indent="0">
              <a:buNone/>
            </a:pPr>
            <a:r>
              <a:rPr lang="sk-SK" dirty="0"/>
              <a:t>                                                              </a:t>
            </a:r>
            <a:r>
              <a:rPr lang="sk-SK" sz="8600" dirty="0"/>
              <a:t>obchodna.akademia.mi</a:t>
            </a:r>
          </a:p>
          <a:p>
            <a:endParaRPr lang="sk-SK" dirty="0"/>
          </a:p>
          <a:p>
            <a:pPr marL="0" indent="0">
              <a:buNone/>
            </a:pPr>
            <a:r>
              <a:rPr lang="sk-SK" dirty="0"/>
              <a:t>                                                                                                                                                     </a:t>
            </a:r>
          </a:p>
        </p:txBody>
      </p:sp>
      <p:pic>
        <p:nvPicPr>
          <p:cNvPr id="6" name="Obrázo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728" y="3109612"/>
            <a:ext cx="1043256" cy="937422"/>
          </a:xfrm>
          <a:prstGeom prst="rect">
            <a:avLst/>
          </a:prstGeom>
        </p:spPr>
      </p:pic>
      <p:pic>
        <p:nvPicPr>
          <p:cNvPr id="7" name="Obrázo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28" y="4440393"/>
            <a:ext cx="980911" cy="926768"/>
          </a:xfrm>
          <a:prstGeom prst="rect">
            <a:avLst/>
          </a:prstGeom>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91669" y="1638025"/>
            <a:ext cx="1439129" cy="1078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0631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1621410" y="999241"/>
            <a:ext cx="9398524" cy="3416320"/>
          </a:xfrm>
          <a:prstGeom prst="rect">
            <a:avLst/>
          </a:prstGeom>
          <a:noFill/>
        </p:spPr>
        <p:txBody>
          <a:bodyPr wrap="square" rtlCol="0">
            <a:spAutoFit/>
          </a:bodyPr>
          <a:lstStyle/>
          <a:p>
            <a:pPr algn="ctr"/>
            <a:r>
              <a:rPr lang="sk-SK" sz="5400" dirty="0">
                <a:solidFill>
                  <a:srgbClr val="FFFF00"/>
                </a:solidFill>
              </a:rPr>
              <a:t>Milí žiaci a vážení rodičia, </a:t>
            </a:r>
          </a:p>
          <a:p>
            <a:pPr algn="ctr"/>
            <a:r>
              <a:rPr lang="sk-SK" sz="5400" dirty="0">
                <a:solidFill>
                  <a:srgbClr val="FFFF00"/>
                </a:solidFill>
              </a:rPr>
              <a:t>ďakujeme Vám za pozornosť </a:t>
            </a:r>
          </a:p>
          <a:p>
            <a:pPr algn="ctr"/>
            <a:r>
              <a:rPr lang="sk-SK" sz="5400" dirty="0">
                <a:solidFill>
                  <a:srgbClr val="FFFF00"/>
                </a:solidFill>
              </a:rPr>
              <a:t>a tešíme sa na Vás!</a:t>
            </a:r>
            <a:r>
              <a:rPr lang="sk-SK" sz="5400" dirty="0">
                <a:solidFill>
                  <a:srgbClr val="FF0000"/>
                </a:solidFill>
              </a:rPr>
              <a:t> </a:t>
            </a:r>
            <a:r>
              <a:rPr lang="sk-SK" sz="5400" b="1" dirty="0">
                <a:solidFill>
                  <a:srgbClr val="FFFF00"/>
                </a:solidFill>
                <a:sym typeface="Wingdings" panose="05000000000000000000" pitchFamily="2" charset="2"/>
              </a:rPr>
              <a:t></a:t>
            </a:r>
            <a:endParaRPr lang="sk-SK" sz="5400" b="1" dirty="0">
              <a:solidFill>
                <a:srgbClr val="FFFF00"/>
              </a:solidFill>
            </a:endParaRPr>
          </a:p>
        </p:txBody>
      </p:sp>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8553" y="4415561"/>
            <a:ext cx="6033153" cy="2287437"/>
          </a:xfrm>
          <a:prstGeom prst="rect">
            <a:avLst/>
          </a:prstGeom>
        </p:spPr>
      </p:pic>
    </p:spTree>
    <p:extLst>
      <p:ext uri="{BB962C8B-B14F-4D97-AF65-F5344CB8AC3E}">
        <p14:creationId xmlns:p14="http://schemas.microsoft.com/office/powerpoint/2010/main" val="962590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1328" y="423541"/>
            <a:ext cx="10972800" cy="707676"/>
          </a:xfrm>
          <a:solidFill>
            <a:srgbClr val="FFFF00"/>
          </a:solidFill>
        </p:spPr>
        <p:txBody>
          <a:bodyPr>
            <a:normAutofit/>
          </a:bodyPr>
          <a:lstStyle/>
          <a:p>
            <a:pPr algn="ctr"/>
            <a:r>
              <a:rPr lang="sk-SK" sz="3200" b="1" dirty="0">
                <a:solidFill>
                  <a:schemeClr val="bg2">
                    <a:lumMod val="25000"/>
                  </a:schemeClr>
                </a:solidFill>
              </a:rPr>
              <a:t>Duálne vzdelávanie – partnerské firmy</a:t>
            </a:r>
          </a:p>
        </p:txBody>
      </p:sp>
      <p:pic>
        <p:nvPicPr>
          <p:cNvPr id="4" name="Zástupný objekt pre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7914" y="1601814"/>
            <a:ext cx="4207948" cy="2805299"/>
          </a:xfrm>
        </p:spPr>
      </p:pic>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263" y="1694223"/>
            <a:ext cx="3791578" cy="2843684"/>
          </a:xfrm>
          <a:prstGeom prst="rect">
            <a:avLst/>
          </a:prstGeom>
        </p:spPr>
      </p:pic>
      <p:pic>
        <p:nvPicPr>
          <p:cNvPr id="6" name="Obrázo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774" y="1646760"/>
            <a:ext cx="4006679" cy="2025849"/>
          </a:xfrm>
          <a:prstGeom prst="rect">
            <a:avLst/>
          </a:prstGeom>
        </p:spPr>
      </p:pic>
      <p:pic>
        <p:nvPicPr>
          <p:cNvPr id="7" name="Obrázo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6468" y="3463068"/>
            <a:ext cx="3470970" cy="2603228"/>
          </a:xfrm>
          <a:prstGeom prst="rect">
            <a:avLst/>
          </a:prstGeom>
        </p:spPr>
      </p:pic>
      <p:pic>
        <p:nvPicPr>
          <p:cNvPr id="8" name="Obrázo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98950">
            <a:off x="9159150" y="1563807"/>
            <a:ext cx="2822593" cy="1275355"/>
          </a:xfrm>
          <a:prstGeom prst="rect">
            <a:avLst/>
          </a:prstGeom>
        </p:spPr>
      </p:pic>
      <p:pic>
        <p:nvPicPr>
          <p:cNvPr id="9" name="Obrázok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45103">
            <a:off x="5606648" y="3766753"/>
            <a:ext cx="2587923" cy="917114"/>
          </a:xfrm>
          <a:prstGeom prst="rect">
            <a:avLst/>
          </a:prstGeom>
        </p:spPr>
      </p:pic>
      <p:pic>
        <p:nvPicPr>
          <p:cNvPr id="10" name="Obrázok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974714">
            <a:off x="607282" y="4841698"/>
            <a:ext cx="2050831" cy="1514100"/>
          </a:xfrm>
          <a:prstGeom prst="rect">
            <a:avLst/>
          </a:prstGeom>
        </p:spPr>
      </p:pic>
      <p:pic>
        <p:nvPicPr>
          <p:cNvPr id="11" name="Obrázok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23319">
            <a:off x="3619358" y="4451239"/>
            <a:ext cx="1872914" cy="1872914"/>
          </a:xfrm>
          <a:prstGeom prst="rect">
            <a:avLst/>
          </a:prstGeom>
        </p:spPr>
      </p:pic>
      <p:pic>
        <p:nvPicPr>
          <p:cNvPr id="14" name="Obrázok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986408">
            <a:off x="6081725" y="5139425"/>
            <a:ext cx="2416776" cy="1171470"/>
          </a:xfrm>
          <a:prstGeom prst="rect">
            <a:avLst/>
          </a:prstGeom>
        </p:spPr>
      </p:pic>
    </p:spTree>
    <p:extLst>
      <p:ext uri="{BB962C8B-B14F-4D97-AF65-F5344CB8AC3E}">
        <p14:creationId xmlns:p14="http://schemas.microsoft.com/office/powerpoint/2010/main" val="709994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6957" y="150830"/>
            <a:ext cx="8173039" cy="1225483"/>
          </a:xfrm>
        </p:spPr>
        <p:txBody>
          <a:bodyPr>
            <a:normAutofit fontScale="90000"/>
          </a:bodyPr>
          <a:lstStyle/>
          <a:p>
            <a:r>
              <a:rPr lang="sk-SK" b="1" dirty="0">
                <a:solidFill>
                  <a:srgbClr val="FFFF00"/>
                </a:solidFill>
              </a:rPr>
              <a:t>Naši žiaci v duálnom vzdelávaní v partnerských firmách</a:t>
            </a:r>
          </a:p>
        </p:txBody>
      </p:sp>
      <p:sp>
        <p:nvSpPr>
          <p:cNvPr id="3" name="Zástupný objekt pre text 2"/>
          <p:cNvSpPr>
            <a:spLocks noGrp="1"/>
          </p:cNvSpPr>
          <p:nvPr>
            <p:ph type="body" idx="1"/>
          </p:nvPr>
        </p:nvSpPr>
        <p:spPr>
          <a:xfrm flipH="1">
            <a:off x="5091889" y="5316718"/>
            <a:ext cx="45719" cy="45719"/>
          </a:xfrm>
        </p:spPr>
        <p:txBody>
          <a:bodyPr>
            <a:normAutofit fontScale="25000" lnSpcReduction="20000"/>
          </a:bodyPr>
          <a:lstStyle/>
          <a:p>
            <a:endParaRPr lang="sk-SK" dirty="0"/>
          </a:p>
        </p:txBody>
      </p:sp>
      <p:pic>
        <p:nvPicPr>
          <p:cNvPr id="4" name="Obrázo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544" y="1687397"/>
            <a:ext cx="3375411" cy="4501299"/>
          </a:xfrm>
          <a:prstGeom prst="rect">
            <a:avLst/>
          </a:prstGeom>
        </p:spPr>
      </p:pic>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8710" y="1687397"/>
            <a:ext cx="3810200" cy="4501299"/>
          </a:xfrm>
          <a:prstGeom prst="rect">
            <a:avLst/>
          </a:prstGeom>
        </p:spPr>
      </p:pic>
      <p:pic>
        <p:nvPicPr>
          <p:cNvPr id="6" name="Obrázo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1666" y="1084082"/>
            <a:ext cx="3616425" cy="5104614"/>
          </a:xfrm>
          <a:prstGeom prst="rect">
            <a:avLst/>
          </a:prstGeom>
        </p:spPr>
      </p:pic>
    </p:spTree>
    <p:extLst>
      <p:ext uri="{BB962C8B-B14F-4D97-AF65-F5344CB8AC3E}">
        <p14:creationId xmlns:p14="http://schemas.microsoft.com/office/powerpoint/2010/main" val="1650183973"/>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4211" y="160256"/>
            <a:ext cx="10816490" cy="1150070"/>
          </a:xfrm>
        </p:spPr>
        <p:txBody>
          <a:bodyPr>
            <a:normAutofit fontScale="90000"/>
          </a:bodyPr>
          <a:lstStyle/>
          <a:p>
            <a:pPr algn="ctr"/>
            <a:r>
              <a:rPr lang="sk-SK" b="1" dirty="0">
                <a:solidFill>
                  <a:srgbClr val="FFFF00"/>
                </a:solidFill>
              </a:rPr>
              <a:t>Naši žiaci v duálnom vzdelávaní v partnerských firmách</a:t>
            </a:r>
          </a:p>
        </p:txBody>
      </p:sp>
      <p:sp>
        <p:nvSpPr>
          <p:cNvPr id="3" name="Zástupný objekt pre text 2"/>
          <p:cNvSpPr>
            <a:spLocks noGrp="1"/>
          </p:cNvSpPr>
          <p:nvPr>
            <p:ph type="body" idx="1"/>
          </p:nvPr>
        </p:nvSpPr>
        <p:spPr>
          <a:xfrm>
            <a:off x="5156461" y="4495800"/>
            <a:ext cx="4062151" cy="641808"/>
          </a:xfrm>
        </p:spPr>
        <p:txBody>
          <a:bodyPr/>
          <a:lstStyle/>
          <a:p>
            <a:endParaRPr lang="sk-SK" dirty="0"/>
          </a:p>
        </p:txBody>
      </p:sp>
      <p:pic>
        <p:nvPicPr>
          <p:cNvPr id="4" name="Obrázo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3665" y="3592800"/>
            <a:ext cx="4097518" cy="2843684"/>
          </a:xfrm>
          <a:prstGeom prst="rect">
            <a:avLst/>
          </a:prstGeom>
        </p:spPr>
      </p:pic>
      <p:pic>
        <p:nvPicPr>
          <p:cNvPr id="5" name="Obrázo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504" y="1438638"/>
            <a:ext cx="4006679" cy="2025849"/>
          </a:xfrm>
          <a:prstGeom prst="rect">
            <a:avLst/>
          </a:prstGeom>
        </p:spPr>
      </p:pic>
      <p:pic>
        <p:nvPicPr>
          <p:cNvPr id="6" name="Obrázo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866" y="2451562"/>
            <a:ext cx="3470970" cy="2603228"/>
          </a:xfrm>
          <a:prstGeom prst="rect">
            <a:avLst/>
          </a:prstGeom>
        </p:spPr>
      </p:pic>
      <p:pic>
        <p:nvPicPr>
          <p:cNvPr id="7" name="Obrázo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4836" y="1311046"/>
            <a:ext cx="3968829" cy="5291772"/>
          </a:xfrm>
          <a:prstGeom prst="rect">
            <a:avLst/>
          </a:prstGeom>
        </p:spPr>
      </p:pic>
    </p:spTree>
    <p:extLst>
      <p:ext uri="{BB962C8B-B14F-4D97-AF65-F5344CB8AC3E}">
        <p14:creationId xmlns:p14="http://schemas.microsoft.com/office/powerpoint/2010/main" val="624491436"/>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451262"/>
            <a:ext cx="10972800" cy="831273"/>
          </a:xfrm>
          <a:solidFill>
            <a:srgbClr val="FFFF00"/>
          </a:solidFill>
        </p:spPr>
        <p:txBody>
          <a:bodyPr/>
          <a:lstStyle/>
          <a:p>
            <a:pPr algn="ctr"/>
            <a:r>
              <a:rPr lang="sk-SK" b="1" dirty="0">
                <a:solidFill>
                  <a:schemeClr val="bg2">
                    <a:lumMod val="25000"/>
                  </a:schemeClr>
                </a:solidFill>
              </a:rPr>
              <a:t>Priority duálneho vzdelávania</a:t>
            </a:r>
          </a:p>
        </p:txBody>
      </p:sp>
      <p:sp>
        <p:nvSpPr>
          <p:cNvPr id="3" name="Zástupný objekt pre obsah 2"/>
          <p:cNvSpPr>
            <a:spLocks noGrp="1"/>
          </p:cNvSpPr>
          <p:nvPr>
            <p:ph idx="1"/>
          </p:nvPr>
        </p:nvSpPr>
        <p:spPr>
          <a:xfrm>
            <a:off x="684212" y="1504711"/>
            <a:ext cx="8534400" cy="2796356"/>
          </a:xfrm>
        </p:spPr>
        <p:txBody>
          <a:bodyPr/>
          <a:lstStyle/>
          <a:p>
            <a:pPr>
              <a:buClrTx/>
            </a:pPr>
            <a:r>
              <a:rPr lang="sk-SK" b="1" dirty="0">
                <a:solidFill>
                  <a:schemeClr val="bg1"/>
                </a:solidFill>
              </a:rPr>
              <a:t>Teoretické vyučovanie prebieha v škole.</a:t>
            </a:r>
          </a:p>
          <a:p>
            <a:pPr>
              <a:buClrTx/>
            </a:pPr>
            <a:r>
              <a:rPr lang="sk-SK" b="1" dirty="0">
                <a:solidFill>
                  <a:schemeClr val="bg1"/>
                </a:solidFill>
              </a:rPr>
              <a:t>Praktické vyučovanie u renomovaného zamestnávateľa.</a:t>
            </a:r>
          </a:p>
          <a:p>
            <a:pPr>
              <a:buClrTx/>
            </a:pPr>
            <a:r>
              <a:rPr lang="sk-SK" b="1" dirty="0">
                <a:solidFill>
                  <a:schemeClr val="bg1"/>
                </a:solidFill>
              </a:rPr>
              <a:t>Finančná odmena študenta.</a:t>
            </a:r>
          </a:p>
          <a:p>
            <a:pPr>
              <a:buClrTx/>
            </a:pPr>
            <a:r>
              <a:rPr lang="sk-SK" b="1" dirty="0">
                <a:solidFill>
                  <a:schemeClr val="bg1"/>
                </a:solidFill>
              </a:rPr>
              <a:t>Ponuka prvého zamestnania zo strany zamestnávateľa.</a:t>
            </a:r>
          </a:p>
          <a:p>
            <a:pPr>
              <a:buClrTx/>
            </a:pPr>
            <a:r>
              <a:rPr lang="sk-SK" b="1" dirty="0">
                <a:solidFill>
                  <a:schemeClr val="bg1"/>
                </a:solidFill>
              </a:rPr>
              <a:t>Perspektíva uplatnenia na trhu práce.</a:t>
            </a:r>
          </a:p>
        </p:txBody>
      </p:sp>
      <p:pic>
        <p:nvPicPr>
          <p:cNvPr id="5" name="Obrázo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017" y="1504711"/>
            <a:ext cx="1238383" cy="1153648"/>
          </a:xfrm>
          <a:prstGeom prst="rect">
            <a:avLst/>
          </a:prstGeom>
        </p:spPr>
      </p:pic>
      <p:pic>
        <p:nvPicPr>
          <p:cNvPr id="4" name="Obrázok 3"/>
          <p:cNvPicPr>
            <a:picLocks noChangeAspect="1"/>
          </p:cNvPicPr>
          <p:nvPr/>
        </p:nvPicPr>
        <p:blipFill rotWithShape="1">
          <a:blip r:embed="rId3" cstate="print">
            <a:extLst>
              <a:ext uri="{28A0092B-C50C-407E-A947-70E740481C1C}">
                <a14:useLocalDpi xmlns:a14="http://schemas.microsoft.com/office/drawing/2010/main" val="0"/>
              </a:ext>
            </a:extLst>
          </a:blip>
          <a:srcRect l="-1" r="-2710" b="8966"/>
          <a:stretch/>
        </p:blipFill>
        <p:spPr>
          <a:xfrm>
            <a:off x="3227311" y="4433180"/>
            <a:ext cx="5324505" cy="2185334"/>
          </a:xfrm>
          <a:prstGeom prst="rect">
            <a:avLst/>
          </a:prstGeom>
        </p:spPr>
      </p:pic>
    </p:spTree>
    <p:extLst>
      <p:ext uri="{BB962C8B-B14F-4D97-AF65-F5344CB8AC3E}">
        <p14:creationId xmlns:p14="http://schemas.microsoft.com/office/powerpoint/2010/main" val="339190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324042"/>
            <a:ext cx="10972800" cy="1523045"/>
          </a:xfrm>
          <a:solidFill>
            <a:srgbClr val="FFFF00"/>
          </a:solidFill>
        </p:spPr>
        <p:txBody>
          <a:bodyPr>
            <a:normAutofit/>
          </a:bodyPr>
          <a:lstStyle/>
          <a:p>
            <a:r>
              <a:rPr lang="sk-SK" sz="3200" b="1" dirty="0"/>
              <a:t> </a:t>
            </a:r>
            <a:r>
              <a:rPr lang="sk-SK" sz="3200" b="1" dirty="0">
                <a:solidFill>
                  <a:schemeClr val="bg1"/>
                </a:solidFill>
              </a:rPr>
              <a:t>Prečo OBCHODNÁ AKADÉMIA?</a:t>
            </a:r>
            <a:br>
              <a:rPr lang="sk-SK" sz="3200" b="1" dirty="0">
                <a:solidFill>
                  <a:schemeClr val="bg1"/>
                </a:solidFill>
              </a:rPr>
            </a:br>
            <a:r>
              <a:rPr lang="sk-SK" sz="3200" b="1" dirty="0">
                <a:solidFill>
                  <a:schemeClr val="bg1"/>
                </a:solidFill>
              </a:rPr>
              <a:t> Lebo každé odvetvie sa riadi ekonomikou</a:t>
            </a:r>
            <a:r>
              <a:rPr lang="sk-SK" sz="3200" b="1" dirty="0"/>
              <a:t>.</a:t>
            </a:r>
          </a:p>
        </p:txBody>
      </p:sp>
      <p:pic>
        <p:nvPicPr>
          <p:cNvPr id="11" name="Zástupný objekt pre obsah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822" y="3007276"/>
            <a:ext cx="2270928" cy="2016900"/>
          </a:xfrm>
          <a:prstGeom prst="ellipse">
            <a:avLst/>
          </a:prstGeom>
        </p:spPr>
      </p:pic>
      <p:sp>
        <p:nvSpPr>
          <p:cNvPr id="12" name="Šípka doprava 11"/>
          <p:cNvSpPr/>
          <p:nvPr/>
        </p:nvSpPr>
        <p:spPr>
          <a:xfrm>
            <a:off x="2597499" y="3622056"/>
            <a:ext cx="1014883" cy="92984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FF00"/>
              </a:solidFill>
            </a:endParaRPr>
          </a:p>
        </p:txBody>
      </p:sp>
      <p:sp>
        <p:nvSpPr>
          <p:cNvPr id="15" name="BlokTextu 14"/>
          <p:cNvSpPr txBox="1"/>
          <p:nvPr/>
        </p:nvSpPr>
        <p:spPr>
          <a:xfrm>
            <a:off x="3768131" y="2200589"/>
            <a:ext cx="7395587" cy="5078313"/>
          </a:xfrm>
          <a:prstGeom prst="rect">
            <a:avLst/>
          </a:prstGeom>
          <a:noFill/>
        </p:spPr>
        <p:txBody>
          <a:bodyPr wrap="square" rtlCol="0">
            <a:spAutoFit/>
          </a:bodyPr>
          <a:lstStyle/>
          <a:p>
            <a:pPr marL="285750" indent="-285750">
              <a:buFont typeface="Arial" panose="020B0604020202020204" pitchFamily="34" charset="0"/>
              <a:buChar char="•"/>
            </a:pPr>
            <a:r>
              <a:rPr lang="sk-SK" b="1" dirty="0">
                <a:solidFill>
                  <a:schemeClr val="bg1"/>
                </a:solidFill>
              </a:rPr>
              <a:t>ekonóm</a:t>
            </a:r>
          </a:p>
          <a:p>
            <a:pPr marL="285750" indent="-285750">
              <a:buFont typeface="Arial" panose="020B0604020202020204" pitchFamily="34" charset="0"/>
              <a:buChar char="•"/>
            </a:pPr>
            <a:r>
              <a:rPr lang="sk-SK" b="1" dirty="0">
                <a:solidFill>
                  <a:schemeClr val="bg1"/>
                </a:solidFill>
              </a:rPr>
              <a:t>účtovník</a:t>
            </a:r>
          </a:p>
          <a:p>
            <a:pPr marL="285750" indent="-285750">
              <a:buFont typeface="Arial" panose="020B0604020202020204" pitchFamily="34" charset="0"/>
              <a:buChar char="•"/>
            </a:pPr>
            <a:r>
              <a:rPr lang="sk-SK" b="1" dirty="0">
                <a:solidFill>
                  <a:schemeClr val="bg1"/>
                </a:solidFill>
              </a:rPr>
              <a:t>manažér</a:t>
            </a:r>
          </a:p>
          <a:p>
            <a:pPr marL="285750" indent="-285750">
              <a:buFont typeface="Arial" panose="020B0604020202020204" pitchFamily="34" charset="0"/>
              <a:buChar char="•"/>
            </a:pPr>
            <a:r>
              <a:rPr lang="sk-SK" b="1" dirty="0">
                <a:solidFill>
                  <a:schemeClr val="bg1"/>
                </a:solidFill>
              </a:rPr>
              <a:t>personalista</a:t>
            </a:r>
          </a:p>
          <a:p>
            <a:pPr marL="285750" indent="-285750">
              <a:buFont typeface="Arial" panose="020B0604020202020204" pitchFamily="34" charset="0"/>
              <a:buChar char="•"/>
            </a:pPr>
            <a:r>
              <a:rPr lang="sk-SK" b="1" dirty="0">
                <a:solidFill>
                  <a:schemeClr val="bg1"/>
                </a:solidFill>
              </a:rPr>
              <a:t>pracovník v reklame a marketingu</a:t>
            </a:r>
          </a:p>
          <a:p>
            <a:pPr marL="285750" indent="-285750">
              <a:buFont typeface="Arial" panose="020B0604020202020204" pitchFamily="34" charset="0"/>
              <a:buChar char="•"/>
            </a:pPr>
            <a:r>
              <a:rPr lang="sk-SK" b="1" dirty="0">
                <a:solidFill>
                  <a:schemeClr val="bg1"/>
                </a:solidFill>
              </a:rPr>
              <a:t>daňový poradca</a:t>
            </a:r>
          </a:p>
          <a:p>
            <a:pPr marL="285750" indent="-285750">
              <a:buFont typeface="Arial" panose="020B0604020202020204" pitchFamily="34" charset="0"/>
              <a:buChar char="•"/>
            </a:pPr>
            <a:r>
              <a:rPr lang="sk-SK" b="1" dirty="0">
                <a:solidFill>
                  <a:schemeClr val="bg1"/>
                </a:solidFill>
              </a:rPr>
              <a:t>pracovník banky</a:t>
            </a:r>
          </a:p>
          <a:p>
            <a:pPr marL="285750" indent="-285750">
              <a:buFont typeface="Arial" panose="020B0604020202020204" pitchFamily="34" charset="0"/>
              <a:buChar char="•"/>
            </a:pPr>
            <a:r>
              <a:rPr lang="sk-SK" b="1" dirty="0">
                <a:solidFill>
                  <a:schemeClr val="bg1"/>
                </a:solidFill>
              </a:rPr>
              <a:t>pracovník poisťovne</a:t>
            </a:r>
          </a:p>
          <a:p>
            <a:pPr marL="285750" indent="-285750">
              <a:buFont typeface="Arial" panose="020B0604020202020204" pitchFamily="34" charset="0"/>
              <a:buChar char="•"/>
            </a:pPr>
            <a:r>
              <a:rPr lang="sk-SK" b="1" dirty="0">
                <a:solidFill>
                  <a:schemeClr val="bg1"/>
                </a:solidFill>
              </a:rPr>
              <a:t>pracovník obchodnej a verejnej správy</a:t>
            </a:r>
          </a:p>
          <a:p>
            <a:pPr marL="285750" indent="-285750">
              <a:buFont typeface="Arial" panose="020B0604020202020204" pitchFamily="34" charset="0"/>
              <a:buChar char="•"/>
            </a:pPr>
            <a:r>
              <a:rPr lang="sk-SK" b="1" dirty="0">
                <a:solidFill>
                  <a:schemeClr val="bg1"/>
                </a:solidFill>
              </a:rPr>
              <a:t>pracovník justície, policajného zboru, colnej správy</a:t>
            </a:r>
          </a:p>
          <a:p>
            <a:pPr marL="285750" indent="-285750">
              <a:buFont typeface="Arial" panose="020B0604020202020204" pitchFamily="34" charset="0"/>
              <a:buChar char="•"/>
            </a:pPr>
            <a:r>
              <a:rPr lang="sk-SK" b="1" dirty="0">
                <a:solidFill>
                  <a:schemeClr val="bg1"/>
                </a:solidFill>
              </a:rPr>
              <a:t>administratívny pracovník</a:t>
            </a:r>
          </a:p>
          <a:p>
            <a:pPr marL="285750" indent="-285750">
              <a:buFont typeface="Arial" panose="020B0604020202020204" pitchFamily="34" charset="0"/>
              <a:buChar char="•"/>
            </a:pPr>
            <a:r>
              <a:rPr lang="sk-SK" b="1" dirty="0">
                <a:solidFill>
                  <a:schemeClr val="bg1"/>
                </a:solidFill>
              </a:rPr>
              <a:t>asistent</a:t>
            </a:r>
          </a:p>
          <a:p>
            <a:pPr marL="285750" indent="-285750">
              <a:buFont typeface="Arial" panose="020B0604020202020204" pitchFamily="34" charset="0"/>
              <a:buChar char="•"/>
            </a:pPr>
            <a:r>
              <a:rPr lang="sk-SK" b="1" dirty="0">
                <a:solidFill>
                  <a:schemeClr val="bg1"/>
                </a:solidFill>
              </a:rPr>
              <a:t>audítor</a:t>
            </a:r>
          </a:p>
          <a:p>
            <a:pPr marL="285750" indent="-285750">
              <a:buFont typeface="Arial" panose="020B0604020202020204" pitchFamily="34" charset="0"/>
              <a:buChar char="•"/>
            </a:pPr>
            <a:r>
              <a:rPr lang="sk-SK" b="1" dirty="0">
                <a:solidFill>
                  <a:schemeClr val="bg1"/>
                </a:solidFill>
              </a:rPr>
              <a:t>trhový analytik</a:t>
            </a:r>
          </a:p>
          <a:p>
            <a:pPr marL="285750" indent="-285750">
              <a:buFont typeface="Arial" panose="020B0604020202020204" pitchFamily="34" charset="0"/>
              <a:buChar char="•"/>
            </a:pPr>
            <a:r>
              <a:rPr lang="sk-SK" b="1" dirty="0">
                <a:solidFill>
                  <a:schemeClr val="bg1"/>
                </a:solidFill>
              </a:rPr>
              <a:t>pracovník v cestovnom ruchu</a:t>
            </a:r>
          </a:p>
          <a:p>
            <a:pPr marL="285750" indent="-285750">
              <a:buFont typeface="Arial" panose="020B0604020202020204" pitchFamily="34" charset="0"/>
              <a:buChar char="•"/>
            </a:pPr>
            <a:r>
              <a:rPr lang="sk-SK" b="1" dirty="0">
                <a:solidFill>
                  <a:schemeClr val="bg1"/>
                </a:solidFill>
              </a:rPr>
              <a:t>pracovník obchodu a služieb</a:t>
            </a:r>
          </a:p>
          <a:p>
            <a:endParaRPr lang="sk-SK" dirty="0"/>
          </a:p>
          <a:p>
            <a:endParaRPr lang="sk-SK" dirty="0"/>
          </a:p>
        </p:txBody>
      </p:sp>
      <p:pic>
        <p:nvPicPr>
          <p:cNvPr id="16" name="Obrázo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1986" y="2953635"/>
            <a:ext cx="2160414" cy="1695674"/>
          </a:xfrm>
          <a:prstGeom prst="rect">
            <a:avLst/>
          </a:prstGeom>
        </p:spPr>
      </p:pic>
      <p:sp>
        <p:nvSpPr>
          <p:cNvPr id="4" name="BlokTextu 3"/>
          <p:cNvSpPr txBox="1"/>
          <p:nvPr/>
        </p:nvSpPr>
        <p:spPr>
          <a:xfrm>
            <a:off x="2130252" y="2200589"/>
            <a:ext cx="1637879" cy="369332"/>
          </a:xfrm>
          <a:prstGeom prst="rect">
            <a:avLst/>
          </a:prstGeom>
          <a:noFill/>
        </p:spPr>
        <p:txBody>
          <a:bodyPr wrap="square" rtlCol="0">
            <a:spAutoFit/>
          </a:bodyPr>
          <a:lstStyle/>
          <a:p>
            <a:r>
              <a:rPr lang="sk-SK" b="1" dirty="0">
                <a:solidFill>
                  <a:schemeClr val="bg1"/>
                </a:solidFill>
              </a:rPr>
              <a:t>Povolania:</a:t>
            </a:r>
          </a:p>
        </p:txBody>
      </p:sp>
    </p:spTree>
    <p:extLst>
      <p:ext uri="{BB962C8B-B14F-4D97-AF65-F5344CB8AC3E}">
        <p14:creationId xmlns:p14="http://schemas.microsoft.com/office/powerpoint/2010/main" val="88602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271306"/>
            <a:ext cx="11074400" cy="864158"/>
          </a:xfrm>
          <a:solidFill>
            <a:srgbClr val="FFFF00"/>
          </a:solidFill>
        </p:spPr>
        <p:txBody>
          <a:bodyPr>
            <a:normAutofit fontScale="90000"/>
          </a:bodyPr>
          <a:lstStyle/>
          <a:p>
            <a:pPr algn="ctr"/>
            <a:r>
              <a:rPr lang="sk-SK" sz="5400" b="1" dirty="0">
                <a:solidFill>
                  <a:schemeClr val="bg1"/>
                </a:solidFill>
              </a:rPr>
              <a:t>Naše TOP</a:t>
            </a:r>
          </a:p>
        </p:txBody>
      </p:sp>
      <p:sp>
        <p:nvSpPr>
          <p:cNvPr id="4" name="BlokTextu 3"/>
          <p:cNvSpPr txBox="1"/>
          <p:nvPr/>
        </p:nvSpPr>
        <p:spPr>
          <a:xfrm>
            <a:off x="763675" y="1296237"/>
            <a:ext cx="10892413" cy="4450449"/>
          </a:xfrm>
          <a:prstGeom prst="rect">
            <a:avLst/>
          </a:prstGeom>
          <a:solidFill>
            <a:schemeClr val="bg2">
              <a:lumMod val="60000"/>
              <a:lumOff val="40000"/>
            </a:schemeClr>
          </a:solidFill>
        </p:spPr>
        <p:txBody>
          <a:bodyPr wrap="square" rtlCol="0">
            <a:spAutoFit/>
          </a:bodyPr>
          <a:lstStyle/>
          <a:p>
            <a:pPr marL="274320" lvl="0" indent="-274320">
              <a:spcBef>
                <a:spcPct val="20000"/>
              </a:spcBef>
              <a:buClr>
                <a:srgbClr val="FFFF00"/>
              </a:buClr>
              <a:buSzPct val="95000"/>
              <a:buFont typeface="Wingdings" panose="05000000000000000000" pitchFamily="2" charset="2"/>
              <a:buChar char="§"/>
            </a:pPr>
            <a:r>
              <a:rPr lang="sk-SK" sz="2400" b="1" dirty="0">
                <a:solidFill>
                  <a:schemeClr val="bg1"/>
                </a:solidFill>
              </a:rPr>
              <a:t>Certifikát z účtovníctva Kros Omega</a:t>
            </a:r>
          </a:p>
          <a:p>
            <a:pPr marL="274320" lvl="0" indent="-274320">
              <a:spcBef>
                <a:spcPct val="20000"/>
              </a:spcBef>
              <a:buClr>
                <a:srgbClr val="FFFF00"/>
              </a:buClr>
              <a:buSzPct val="95000"/>
              <a:buFont typeface="Wingdings" panose="05000000000000000000" pitchFamily="2" charset="2"/>
              <a:buChar char="§"/>
            </a:pPr>
            <a:r>
              <a:rPr lang="sk-SK" sz="2400" b="1" dirty="0">
                <a:solidFill>
                  <a:schemeClr val="bg1"/>
                </a:solidFill>
              </a:rPr>
              <a:t>Získanie certifikátu ECDL</a:t>
            </a:r>
          </a:p>
          <a:p>
            <a:pPr marL="274320" lvl="0" indent="-274320">
              <a:spcBef>
                <a:spcPct val="20000"/>
              </a:spcBef>
              <a:buClr>
                <a:srgbClr val="FFFF00"/>
              </a:buClr>
              <a:buSzPct val="95000"/>
              <a:buFont typeface="Wingdings" panose="05000000000000000000" pitchFamily="2" charset="2"/>
              <a:buChar char="§"/>
            </a:pPr>
            <a:r>
              <a:rPr lang="sk-SK" sz="2400" b="1" dirty="0">
                <a:solidFill>
                  <a:schemeClr val="bg1"/>
                </a:solidFill>
              </a:rPr>
              <a:t>Štátna skúška z administratívy a korešpondencie </a:t>
            </a:r>
          </a:p>
          <a:p>
            <a:pPr marL="274320" lvl="0" indent="-274320">
              <a:spcBef>
                <a:spcPct val="20000"/>
              </a:spcBef>
              <a:buClr>
                <a:srgbClr val="FFFF00"/>
              </a:buClr>
              <a:buSzPct val="95000"/>
              <a:buFont typeface="Wingdings" panose="05000000000000000000" pitchFamily="2" charset="2"/>
              <a:buChar char="§"/>
            </a:pPr>
            <a:r>
              <a:rPr lang="sk-SK" sz="2400" b="1" dirty="0">
                <a:solidFill>
                  <a:schemeClr val="bg1"/>
                </a:solidFill>
              </a:rPr>
              <a:t>Projekty školy pre žiakov: </a:t>
            </a:r>
          </a:p>
          <a:p>
            <a:pPr marL="274320" lvl="0" indent="-274320">
              <a:spcBef>
                <a:spcPct val="20000"/>
              </a:spcBef>
              <a:buClr>
                <a:srgbClr val="FFFF00"/>
              </a:buClr>
              <a:buSzPct val="95000"/>
              <a:buFont typeface="Wingdings" panose="05000000000000000000" pitchFamily="2" charset="2"/>
              <a:buChar char="§"/>
            </a:pPr>
            <a:r>
              <a:rPr lang="sk-SK" sz="2400" b="1" dirty="0">
                <a:solidFill>
                  <a:schemeClr val="bg1"/>
                </a:solidFill>
              </a:rPr>
              <a:t>Prepojenie stredoškolského vzdelávania s praxou</a:t>
            </a:r>
          </a:p>
          <a:p>
            <a:pPr marL="274320" lvl="0" indent="-274320">
              <a:spcBef>
                <a:spcPct val="20000"/>
              </a:spcBef>
              <a:buClr>
                <a:srgbClr val="FFFF00"/>
              </a:buClr>
              <a:buSzPct val="95000"/>
              <a:buFont typeface="Wingdings" panose="05000000000000000000" pitchFamily="2" charset="2"/>
              <a:buChar char="§"/>
            </a:pPr>
            <a:r>
              <a:rPr lang="sk-SK" sz="2400" b="1" dirty="0">
                <a:solidFill>
                  <a:schemeClr val="bg1"/>
                </a:solidFill>
              </a:rPr>
              <a:t>Erasmus</a:t>
            </a:r>
            <a:r>
              <a:rPr lang="sk-SK" sz="2400" b="1" baseline="30000" dirty="0">
                <a:solidFill>
                  <a:schemeClr val="bg1"/>
                </a:solidFill>
              </a:rPr>
              <a:t>+</a:t>
            </a:r>
            <a:r>
              <a:rPr lang="sk-SK" sz="2400" b="1" dirty="0">
                <a:solidFill>
                  <a:schemeClr val="bg1"/>
                </a:solidFill>
              </a:rPr>
              <a:t> – zahraničná prax študentov</a:t>
            </a:r>
          </a:p>
          <a:p>
            <a:pPr marL="274320" lvl="0" indent="-274320">
              <a:spcBef>
                <a:spcPct val="20000"/>
              </a:spcBef>
              <a:buClr>
                <a:srgbClr val="FFFF00"/>
              </a:buClr>
              <a:buSzPct val="95000"/>
              <a:buFont typeface="Wingdings" panose="05000000000000000000" pitchFamily="2" charset="2"/>
              <a:buChar char="§"/>
            </a:pPr>
            <a:r>
              <a:rPr lang="sk-SK" sz="2400" b="1" dirty="0">
                <a:solidFill>
                  <a:schemeClr val="bg1"/>
                </a:solidFill>
              </a:rPr>
              <a:t>E-Twinning – zahraničné partnerstvá so školami</a:t>
            </a:r>
          </a:p>
          <a:p>
            <a:pPr marL="274320" lvl="0" indent="-274320">
              <a:spcBef>
                <a:spcPct val="20000"/>
              </a:spcBef>
              <a:buClr>
                <a:srgbClr val="FFFF00"/>
              </a:buClr>
              <a:buSzPct val="95000"/>
              <a:buFont typeface="Wingdings" panose="05000000000000000000" pitchFamily="2" charset="2"/>
              <a:buChar char="§"/>
            </a:pPr>
            <a:r>
              <a:rPr lang="sk-SK" sz="2400" b="1" dirty="0">
                <a:solidFill>
                  <a:schemeClr val="bg1"/>
                </a:solidFill>
              </a:rPr>
              <a:t>Prepojenie teórie s praxou vo firmách na Slovensku a v zahraničí</a:t>
            </a:r>
          </a:p>
          <a:p>
            <a:pPr marL="274320" lvl="0" indent="-274320">
              <a:spcBef>
                <a:spcPct val="20000"/>
              </a:spcBef>
              <a:buClr>
                <a:srgbClr val="FFFF00"/>
              </a:buClr>
              <a:buSzPct val="95000"/>
              <a:buFont typeface="Wingdings" panose="05000000000000000000" pitchFamily="2" charset="2"/>
              <a:buChar char="§"/>
            </a:pPr>
            <a:r>
              <a:rPr lang="sk-SK" sz="2400" b="1" dirty="0">
                <a:solidFill>
                  <a:schemeClr val="bg1"/>
                </a:solidFill>
              </a:rPr>
              <a:t>Sociálne benefity pre žiakov, rómske štipendiá, zapožičanie PC</a:t>
            </a:r>
          </a:p>
          <a:p>
            <a:pPr marL="274320" lvl="0" indent="-274320">
              <a:spcBef>
                <a:spcPct val="20000"/>
              </a:spcBef>
              <a:buClr>
                <a:srgbClr val="FFFF00"/>
              </a:buClr>
              <a:buSzPct val="95000"/>
              <a:buFont typeface="Wingdings" panose="05000000000000000000" pitchFamily="2" charset="2"/>
              <a:buChar char="§"/>
            </a:pPr>
            <a:r>
              <a:rPr lang="sk-SK" sz="2400" b="1" dirty="0">
                <a:solidFill>
                  <a:schemeClr val="bg1"/>
                </a:solidFill>
              </a:rPr>
              <a:t>Nízke  finančné náklady na štúdium</a:t>
            </a:r>
            <a:endParaRPr lang="sk-SK" dirty="0">
              <a:solidFill>
                <a:schemeClr val="bg1"/>
              </a:solidFill>
            </a:endParaRPr>
          </a:p>
        </p:txBody>
      </p:sp>
    </p:spTree>
    <p:extLst>
      <p:ext uri="{BB962C8B-B14F-4D97-AF65-F5344CB8AC3E}">
        <p14:creationId xmlns:p14="http://schemas.microsoft.com/office/powerpoint/2010/main" val="608234620"/>
      </p:ext>
    </p:extLst>
  </p:cSld>
  <p:clrMapOvr>
    <a:masterClrMapping/>
  </p:clrMapOvr>
</p:sld>
</file>

<file path=ppt/theme/theme1.xml><?xml version="1.0" encoding="utf-8"?>
<a:theme xmlns:a="http://schemas.openxmlformats.org/drawingml/2006/main" name="Výsek">
  <a:themeElements>
    <a:clrScheme name="Výsek">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Výsek">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ýsek">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1757</TotalTime>
  <Words>1128</Words>
  <Application>Microsoft Office PowerPoint</Application>
  <PresentationFormat>Širokouhlá</PresentationFormat>
  <Paragraphs>209</Paragraphs>
  <Slides>38</Slides>
  <Notes>4</Notes>
  <HiddenSlides>0</HiddenSlides>
  <MMClips>0</MMClips>
  <ScaleCrop>false</ScaleCrop>
  <HeadingPairs>
    <vt:vector size="6" baseType="variant">
      <vt:variant>
        <vt:lpstr>Použité písma</vt:lpstr>
      </vt:variant>
      <vt:variant>
        <vt:i4>7</vt:i4>
      </vt:variant>
      <vt:variant>
        <vt:lpstr>Motív</vt:lpstr>
      </vt:variant>
      <vt:variant>
        <vt:i4>1</vt:i4>
      </vt:variant>
      <vt:variant>
        <vt:lpstr>Nadpisy snímok</vt:lpstr>
      </vt:variant>
      <vt:variant>
        <vt:i4>38</vt:i4>
      </vt:variant>
    </vt:vector>
  </HeadingPairs>
  <TitlesOfParts>
    <vt:vector size="46" baseType="lpstr">
      <vt:lpstr>Arial</vt:lpstr>
      <vt:lpstr>Arial Black</vt:lpstr>
      <vt:lpstr>Calibri</vt:lpstr>
      <vt:lpstr>Century Gothic</vt:lpstr>
      <vt:lpstr>Verdana</vt:lpstr>
      <vt:lpstr>Wingdings</vt:lpstr>
      <vt:lpstr>Wingdings 3</vt:lpstr>
      <vt:lpstr>Výsek</vt:lpstr>
      <vt:lpstr>Prezentácia programu PowerPoint</vt:lpstr>
      <vt:lpstr>ŠTUDIJNÝ ODBOR</vt:lpstr>
      <vt:lpstr>Duálne vzdelávanie v odbore  obchodná akadémia</vt:lpstr>
      <vt:lpstr>Duálne vzdelávanie – partnerské firmy</vt:lpstr>
      <vt:lpstr>Naši žiaci v duálnom vzdelávaní v partnerských firmách</vt:lpstr>
      <vt:lpstr>Naši žiaci v duálnom vzdelávaní v partnerských firmách</vt:lpstr>
      <vt:lpstr>Priority duálneho vzdelávania</vt:lpstr>
      <vt:lpstr> Prečo OBCHODNÁ AKADÉMIA?  Lebo každé odvetvie sa riadi ekonomikou.</vt:lpstr>
      <vt:lpstr>Naše TOP</vt:lpstr>
      <vt:lpstr>Absolvent nájde uplatnenie v:</vt:lpstr>
      <vt:lpstr>Cieľ vzdelávania</vt:lpstr>
      <vt:lpstr>Všeobecné predmety na OA</vt:lpstr>
      <vt:lpstr>Odborné predmety na OA </vt:lpstr>
      <vt:lpstr>Odborná prax v 3. a 4. ročníku </vt:lpstr>
      <vt:lpstr>Kam na vysokú školu?</vt:lpstr>
      <vt:lpstr>Obchodná akadémia Michalovce</vt:lpstr>
      <vt:lpstr>Projekt Moderné odborné vzdelávanie</vt:lpstr>
      <vt:lpstr>Odborná Učebňa ÚČtovníctva</vt:lpstr>
      <vt:lpstr>Projekt – Odborná Prax duál</vt:lpstr>
      <vt:lpstr>Projekt – digitálne jazykové laboratórium</vt:lpstr>
      <vt:lpstr>uČebŇa Administratívy a korešpondencie</vt:lpstr>
      <vt:lpstr>Projekt – učebňa odborných predmetov</vt:lpstr>
      <vt:lpstr>Odborná učebňa Aplikovanej informatiky </vt:lpstr>
      <vt:lpstr>Učebňa cudzích jazykov</vt:lpstr>
      <vt:lpstr>Odborná Učebňa ÚČtovníctva</vt:lpstr>
      <vt:lpstr>Prezentácia programu PowerPoint</vt:lpstr>
      <vt:lpstr>Prezentácia programu PowerPoint</vt:lpstr>
      <vt:lpstr>Prezentácia programu PowerPoint</vt:lpstr>
      <vt:lpstr>ECDL- The European Computer Driving Licence - je systém na overovanie (certifikáciu) znalostí a zručností v oblasti práce s výpočtovou technikou určený pre bežného používateľa osobného počítača – žiakom otvorí dvere do sveta IT!</vt:lpstr>
      <vt:lpstr>Prezentácia programu PowerPoint</vt:lpstr>
      <vt:lpstr>Prezentácia programu PowerPoint</vt:lpstr>
      <vt:lpstr>Prezentácia programu PowerPoint</vt:lpstr>
      <vt:lpstr>Prezentácia programu PowerPoint</vt:lpstr>
      <vt:lpstr>Enviromentálne projetky – Enviromentálna jar a jeseň, Zatoč s odpadom, Voda nad zlato, Do školy na bicykli...</vt:lpstr>
      <vt:lpstr>Čas na relax</vt:lpstr>
      <vt:lpstr>Akcie a podujatia školy</vt:lpstr>
      <vt:lpstr>Kde si vyhľadať informácie?</vt:lpstr>
      <vt:lpstr>Prezentácia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Obchodná akadémia  Michalovce</dc:title>
  <dc:creator>Katarina Hovanova</dc:creator>
  <cp:lastModifiedBy>admin</cp:lastModifiedBy>
  <cp:revision>155</cp:revision>
  <dcterms:created xsi:type="dcterms:W3CDTF">2019-11-11T18:06:17Z</dcterms:created>
  <dcterms:modified xsi:type="dcterms:W3CDTF">2024-02-12T20:08:29Z</dcterms:modified>
</cp:coreProperties>
</file>